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sldIdLst>
    <p:sldId id="256" r:id="rId2"/>
    <p:sldId id="278" r:id="rId3"/>
    <p:sldId id="286" r:id="rId4"/>
    <p:sldId id="288" r:id="rId5"/>
    <p:sldId id="291" r:id="rId6"/>
    <p:sldId id="292" r:id="rId7"/>
    <p:sldId id="263" r:id="rId8"/>
    <p:sldId id="276" r:id="rId9"/>
    <p:sldId id="294" r:id="rId10"/>
    <p:sldId id="295" r:id="rId11"/>
    <p:sldId id="257" r:id="rId12"/>
    <p:sldId id="283" r:id="rId13"/>
    <p:sldId id="280" r:id="rId14"/>
    <p:sldId id="262" r:id="rId15"/>
    <p:sldId id="260" r:id="rId16"/>
    <p:sldId id="274" r:id="rId17"/>
    <p:sldId id="285" r:id="rId18"/>
    <p:sldId id="275" r:id="rId19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E594DE88-B031-45A5-B142-56E3D57B73CE}" type="datetimeFigureOut">
              <a:rPr lang="de-DE" smtClean="0"/>
              <a:pPr/>
              <a:t>14.10.2016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20D82F36-3767-4F2F-9275-8C0534AF605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174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de-DE" sz="2400">
                <a:latin typeface="Times New Roman" pitchFamily="18" charset="0"/>
              </a:endParaRPr>
            </a:p>
          </p:txBody>
        </p:sp>
        <p:grpSp>
          <p:nvGrpSpPr>
            <p:cNvPr id="17412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7413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17414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17415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17416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17417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17418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1741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742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1742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17423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2E8C98B-8A68-4A7A-A78B-9EE50581E01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CC18C-7AD9-4788-B5AB-13FCB7E868E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89826-2114-4495-8288-906ADAA1FE4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el und Inhalt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AE22F92-6685-4DD8-8105-C1696DF51B5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B9BC0-A24B-40F5-B574-885B96F3F1A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3672D-5BDE-4744-8E3C-D7162A05384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A7E78-4635-4BBC-8A76-651A6E5566D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FD7F8-DA93-491A-99F0-062CE132B0E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F1CE4-CC6D-47A6-A457-EB9410E341B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58FCE-F4B4-47F7-A231-A2A39DA7942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41252-F515-4101-9257-6AF5E2A7D79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1BFC0-D5CA-4055-A8A6-EDBC50F317A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638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de-DE" sz="2400">
                <a:latin typeface="Times New Roman" pitchFamily="18" charset="0"/>
              </a:endParaRPr>
            </a:p>
          </p:txBody>
        </p:sp>
        <p:grpSp>
          <p:nvGrpSpPr>
            <p:cNvPr id="16388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638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1639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de-DE"/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de-DE"/>
          </a:p>
        </p:txBody>
      </p:sp>
      <p:sp>
        <p:nvSpPr>
          <p:cNvPr id="1639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0779105-7293-44F8-81C2-17986785C872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-Arbeitsblat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712" y="1125538"/>
            <a:ext cx="5184552" cy="2087438"/>
          </a:xfrm>
        </p:spPr>
        <p:txBody>
          <a:bodyPr/>
          <a:lstStyle/>
          <a:p>
            <a:r>
              <a:rPr lang="de-DE" sz="2000" dirty="0">
                <a:latin typeface="Frutiger 55 Roman" pitchFamily="34" charset="0"/>
              </a:rPr>
              <a:t>Dr. Sabine Beckmann </a:t>
            </a:r>
            <a:br>
              <a:rPr lang="de-DE" sz="2000" dirty="0">
                <a:latin typeface="Frutiger 55 Roman" pitchFamily="34" charset="0"/>
              </a:rPr>
            </a:br>
            <a:r>
              <a:rPr lang="de-DE" sz="2000" dirty="0" smtClean="0">
                <a:latin typeface="Frutiger 55 Roman" pitchFamily="34" charset="0"/>
              </a:rPr>
              <a:t>Universität Paderborn/Universität Bremen </a:t>
            </a:r>
            <a:r>
              <a:rPr lang="de-DE" sz="2000" dirty="0">
                <a:latin typeface="Frutiger 55 Roman" pitchFamily="34" charset="0"/>
              </a:rPr>
              <a:t/>
            </a:r>
            <a:br>
              <a:rPr lang="de-DE" sz="2000" dirty="0">
                <a:latin typeface="Frutiger 55 Roman" pitchFamily="34" charset="0"/>
              </a:rPr>
            </a:br>
            <a:r>
              <a:rPr lang="de-DE" sz="2000" dirty="0" smtClean="0">
                <a:latin typeface="Frutiger 55 Roman" pitchFamily="34" charset="0"/>
              </a:rPr>
              <a:t>Forschungsprojekt Selbsttechnologien</a:t>
            </a:r>
            <a:br>
              <a:rPr lang="de-DE" sz="2000" dirty="0" smtClean="0">
                <a:latin typeface="Frutiger 55 Roman" pitchFamily="34" charset="0"/>
              </a:rPr>
            </a:br>
            <a:r>
              <a:rPr lang="de-DE" sz="2000" dirty="0" smtClean="0">
                <a:latin typeface="Frutiger 55 Roman" pitchFamily="34" charset="0"/>
              </a:rPr>
              <a:t>ICMEO 3rd </a:t>
            </a:r>
            <a:r>
              <a:rPr lang="en-GB" sz="2000" dirty="0" smtClean="0">
                <a:latin typeface="Frutiger 55 Roman" pitchFamily="34" charset="0"/>
              </a:rPr>
              <a:t>International</a:t>
            </a:r>
            <a:r>
              <a:rPr lang="de-DE" sz="2000" dirty="0" smtClean="0">
                <a:latin typeface="Frutiger 55 Roman" pitchFamily="34" charset="0"/>
              </a:rPr>
              <a:t> </a:t>
            </a:r>
            <a:r>
              <a:rPr lang="en-GB" sz="2000" smtClean="0">
                <a:latin typeface="Frutiger 55 Roman" pitchFamily="34" charset="0"/>
              </a:rPr>
              <a:t>Conference </a:t>
            </a:r>
            <a:r>
              <a:rPr lang="en-GB" sz="2000" dirty="0" smtClean="0">
                <a:latin typeface="Frutiger 55 Roman" pitchFamily="34" charset="0"/>
              </a:rPr>
              <a:t>on</a:t>
            </a:r>
            <a:r>
              <a:rPr lang="en-GB" sz="2000" smtClean="0">
                <a:latin typeface="Frutiger 55 Roman" pitchFamily="34" charset="0"/>
              </a:rPr>
              <a:t/>
            </a:r>
            <a:br>
              <a:rPr lang="en-GB" sz="2000" smtClean="0">
                <a:latin typeface="Frutiger 55 Roman" pitchFamily="34" charset="0"/>
              </a:rPr>
            </a:br>
            <a:r>
              <a:rPr lang="en-GB" sz="2000" smtClean="0">
                <a:latin typeface="Frutiger 55 Roman" pitchFamily="34" charset="0"/>
              </a:rPr>
              <a:t>Men &amp; Equal </a:t>
            </a:r>
            <a:r>
              <a:rPr lang="en-GB" sz="2000" dirty="0" smtClean="0">
                <a:latin typeface="Frutiger 55 Roman" pitchFamily="34" charset="0"/>
              </a:rPr>
              <a:t>O</a:t>
            </a:r>
            <a:r>
              <a:rPr lang="en-GB" sz="2000" smtClean="0">
                <a:latin typeface="Frutiger 55 Roman" pitchFamily="34" charset="0"/>
              </a:rPr>
              <a:t>pportunities</a:t>
            </a:r>
            <a:r>
              <a:rPr lang="de-DE" sz="2000" dirty="0" smtClean="0">
                <a:latin typeface="Frutiger 55 Roman" pitchFamily="34" charset="0"/>
              </a:rPr>
              <a:t/>
            </a:r>
            <a:br>
              <a:rPr lang="de-DE" sz="2000" dirty="0" smtClean="0">
                <a:latin typeface="Frutiger 55 Roman" pitchFamily="34" charset="0"/>
              </a:rPr>
            </a:br>
            <a:r>
              <a:rPr lang="de-DE" sz="2000" dirty="0" smtClean="0">
                <a:latin typeface="Frutiger 55 Roman" pitchFamily="34" charset="0"/>
              </a:rPr>
              <a:t>Luxemburg 2016</a:t>
            </a:r>
            <a:endParaRPr lang="de-DE" sz="2000" dirty="0">
              <a:latin typeface="Frutiger 55 Roman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3716338"/>
            <a:ext cx="7488237" cy="2089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sz="4000" dirty="0" err="1" smtClean="0">
                <a:solidFill>
                  <a:schemeClr val="tx1"/>
                </a:solidFill>
                <a:ea typeface="+mn-ea"/>
                <a:cs typeface="+mn-cs"/>
              </a:rPr>
              <a:t>Shared</a:t>
            </a:r>
            <a:r>
              <a:rPr lang="de-DE" sz="4000" dirty="0" smtClean="0">
                <a:solidFill>
                  <a:schemeClr val="tx1"/>
                </a:solidFill>
                <a:ea typeface="+mn-ea"/>
                <a:cs typeface="+mn-cs"/>
              </a:rPr>
              <a:t> Care? </a:t>
            </a:r>
            <a:r>
              <a:rPr lang="de-DE" sz="4000" dirty="0" err="1" smtClean="0">
                <a:solidFill>
                  <a:schemeClr val="tx1"/>
                </a:solidFill>
                <a:ea typeface="+mn-ea"/>
                <a:cs typeface="+mn-cs"/>
              </a:rPr>
              <a:t>Men</a:t>
            </a:r>
            <a:r>
              <a:rPr lang="de-DE" sz="40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de-DE" sz="4000" dirty="0" err="1" smtClean="0">
                <a:solidFill>
                  <a:schemeClr val="tx1"/>
                </a:solidFill>
                <a:ea typeface="+mn-ea"/>
                <a:cs typeface="+mn-cs"/>
              </a:rPr>
              <a:t>and</a:t>
            </a:r>
            <a:r>
              <a:rPr lang="de-DE" sz="40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de-DE" sz="4000" dirty="0" err="1" smtClean="0">
                <a:solidFill>
                  <a:schemeClr val="tx1"/>
                </a:solidFill>
                <a:ea typeface="+mn-ea"/>
                <a:cs typeface="+mn-cs"/>
              </a:rPr>
              <a:t>family</a:t>
            </a:r>
            <a:r>
              <a:rPr lang="de-DE" sz="40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de-DE" sz="4000" dirty="0" err="1" smtClean="0">
                <a:solidFill>
                  <a:schemeClr val="tx1"/>
                </a:solidFill>
                <a:ea typeface="+mn-ea"/>
                <a:cs typeface="+mn-cs"/>
              </a:rPr>
              <a:t>care</a:t>
            </a:r>
            <a:r>
              <a:rPr lang="de-DE" sz="40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de-DE" sz="4000" dirty="0" err="1" smtClean="0">
                <a:solidFill>
                  <a:schemeClr val="tx1"/>
                </a:solidFill>
                <a:ea typeface="+mn-ea"/>
                <a:cs typeface="+mn-cs"/>
              </a:rPr>
              <a:t>work</a:t>
            </a:r>
            <a:r>
              <a:rPr lang="de-DE" sz="4000" dirty="0" smtClean="0">
                <a:solidFill>
                  <a:schemeClr val="tx1"/>
                </a:solidFill>
                <a:ea typeface="+mn-ea"/>
                <a:cs typeface="+mn-cs"/>
              </a:rPr>
              <a:t> in France, Schweden, </a:t>
            </a:r>
            <a:r>
              <a:rPr lang="de-DE" sz="4000" dirty="0" err="1" smtClean="0">
                <a:solidFill>
                  <a:schemeClr val="tx1"/>
                </a:solidFill>
                <a:ea typeface="+mn-ea"/>
                <a:cs typeface="+mn-cs"/>
              </a:rPr>
              <a:t>and</a:t>
            </a:r>
            <a:r>
              <a:rPr lang="de-DE" sz="4000" dirty="0" smtClean="0">
                <a:solidFill>
                  <a:schemeClr val="tx1"/>
                </a:solidFill>
                <a:ea typeface="+mn-ea"/>
                <a:cs typeface="+mn-cs"/>
              </a:rPr>
              <a:t> Germany</a:t>
            </a:r>
            <a:endParaRPr lang="de-DE" sz="400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E8C98B-8A68-4A7A-A78B-9EE50581E01F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8352928" cy="1232173"/>
          </a:xfrm>
        </p:spPr>
        <p:txBody>
          <a:bodyPr/>
          <a:lstStyle/>
          <a:p>
            <a:r>
              <a:rPr lang="de-DE" sz="3200" dirty="0">
                <a:latin typeface="+mn-lt"/>
              </a:rPr>
              <a:t>Wohlfahrtsstaatliche </a:t>
            </a:r>
            <a:r>
              <a:rPr lang="de-DE" sz="3200" dirty="0" smtClean="0">
                <a:latin typeface="+mn-lt"/>
              </a:rPr>
              <a:t>Rahmenbedingungen beeinflussen geschlechtliche Arbeitsteilung</a:t>
            </a:r>
            <a:endParaRPr lang="de-DE" sz="3200" dirty="0">
              <a:latin typeface="+mn-lt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55576" y="1628800"/>
            <a:ext cx="7906072" cy="4536504"/>
          </a:xfrm>
        </p:spPr>
        <p:txBody>
          <a:bodyPr/>
          <a:lstStyle/>
          <a:p>
            <a:r>
              <a:rPr lang="de-DE" dirty="0" smtClean="0">
                <a:latin typeface="+mj-lt"/>
              </a:rPr>
              <a:t>Förderung </a:t>
            </a:r>
            <a:r>
              <a:rPr lang="de-DE" dirty="0">
                <a:latin typeface="+mj-lt"/>
              </a:rPr>
              <a:t>von partnerschaftlicher </a:t>
            </a:r>
            <a:r>
              <a:rPr lang="de-DE" dirty="0" smtClean="0">
                <a:latin typeface="+mj-lt"/>
              </a:rPr>
              <a:t>Elternschaft durch bezahlte Elternzeit mit Anreizen für Väter in Elternzeit</a:t>
            </a:r>
            <a:endParaRPr lang="de-DE" dirty="0">
              <a:latin typeface="+mj-lt"/>
            </a:endParaRPr>
          </a:p>
          <a:p>
            <a:pPr lvl="1"/>
            <a:r>
              <a:rPr lang="de-DE" sz="2800" dirty="0" smtClean="0">
                <a:latin typeface="+mj-lt"/>
              </a:rPr>
              <a:t>Deutschland: Bezahlte Elternzeit: bis zum 14. Lebensmonat des Kindes. Bonus für Eltern, die gemeinsam in Elternzeit gehen. 14 Monate nur dann, wenn beide Elternteile mind. zwei Monate Elternzeit nehmen =&gt; Vätermonate</a:t>
            </a:r>
          </a:p>
          <a:p>
            <a:pPr lvl="1"/>
            <a:r>
              <a:rPr lang="de-DE" sz="2800" dirty="0" smtClean="0">
                <a:latin typeface="+mj-lt"/>
              </a:rPr>
              <a:t>Elterngeld als Lohnersatzleistung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half" idx="2"/>
          </p:nvPr>
        </p:nvSpPr>
        <p:spPr>
          <a:xfrm>
            <a:off x="1835696" y="6309320"/>
            <a:ext cx="5034136" cy="388640"/>
          </a:xfrm>
        </p:spPr>
        <p:txBody>
          <a:bodyPr/>
          <a:lstStyle/>
          <a:p>
            <a:pPr>
              <a:buNone/>
            </a:pPr>
            <a:r>
              <a:rPr lang="de-DE" sz="14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Dr. Sabine Beckmann </a:t>
            </a:r>
            <a:r>
              <a:rPr lang="de-DE" sz="1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– </a:t>
            </a:r>
            <a:r>
              <a:rPr lang="de-DE" sz="1400" dirty="0" smtClean="0">
                <a:latin typeface="+mj-lt"/>
              </a:rPr>
              <a:t>Universität Paderborn/</a:t>
            </a:r>
            <a:r>
              <a:rPr lang="de-DE" sz="1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Universität </a:t>
            </a:r>
            <a:r>
              <a:rPr lang="de-DE" sz="14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Bremen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9BC0-A24B-40F5-B574-885B96F3F1A3}" type="slidenum">
              <a:rPr lang="de-DE" smtClean="0"/>
              <a:pPr/>
              <a:t>10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7" name="Rectangle 35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919162"/>
          </a:xfrm>
        </p:spPr>
        <p:txBody>
          <a:bodyPr/>
          <a:lstStyle/>
          <a:p>
            <a:r>
              <a:rPr lang="de-DE" sz="3200" dirty="0">
                <a:latin typeface="+mn-lt"/>
              </a:rPr>
              <a:t>Inanspruchnahme von Elterngeldtagen durch Väter in Schweden</a:t>
            </a:r>
          </a:p>
        </p:txBody>
      </p:sp>
      <p:graphicFrame>
        <p:nvGraphicFramePr>
          <p:cNvPr id="18469" name="Group 37"/>
          <p:cNvGraphicFramePr>
            <a:graphicFrameLocks noGrp="1"/>
          </p:cNvGraphicFramePr>
          <p:nvPr>
            <p:ph sz="half" idx="1"/>
          </p:nvPr>
        </p:nvGraphicFramePr>
        <p:xfrm>
          <a:off x="914400" y="1844675"/>
          <a:ext cx="7772400" cy="3871976"/>
        </p:xfrm>
        <a:graphic>
          <a:graphicData uri="http://schemas.openxmlformats.org/drawingml/2006/table">
            <a:tbl>
              <a:tblPr/>
              <a:tblGrid>
                <a:gridCol w="2324100"/>
                <a:gridCol w="5448300"/>
              </a:tblGrid>
              <a:tr h="5529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Jahr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4000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Anteil Inanspruchnahme Elterngeldtage durch Väter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44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1974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0,5%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394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1977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2,2%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44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1987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7,0%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394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1995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9,2%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44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2002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15,5%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394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44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44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23,7%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68" name="Rectangle 36"/>
          <p:cNvSpPr>
            <a:spLocks noGrp="1" noChangeArrowheads="1"/>
          </p:cNvSpPr>
          <p:nvPr>
            <p:ph type="body" sz="half" idx="2"/>
          </p:nvPr>
        </p:nvSpPr>
        <p:spPr>
          <a:xfrm>
            <a:off x="899592" y="5733256"/>
            <a:ext cx="7556376" cy="936104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de-DE" sz="1600" dirty="0"/>
              <a:t>Quelle: </a:t>
            </a:r>
            <a:r>
              <a:rPr lang="de-DE" sz="1600" dirty="0" err="1"/>
              <a:t>Försäkringskassan</a:t>
            </a:r>
            <a:r>
              <a:rPr lang="de-DE" sz="1600" dirty="0"/>
              <a:t> </a:t>
            </a:r>
            <a:r>
              <a:rPr lang="de-DE" sz="1600" dirty="0" smtClean="0"/>
              <a:t>2012</a:t>
            </a:r>
          </a:p>
          <a:p>
            <a:pPr algn="ctr">
              <a:buNone/>
            </a:pPr>
            <a:endParaRPr lang="de-DE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de-DE" sz="1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Dr</a:t>
            </a:r>
            <a:r>
              <a:rPr lang="de-DE" sz="14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. Sabine Beckmann </a:t>
            </a:r>
            <a:r>
              <a:rPr lang="de-DE" sz="1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– Universität Paderborn/Universität </a:t>
            </a:r>
            <a:r>
              <a:rPr lang="de-DE" sz="14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Bremen</a:t>
            </a:r>
          </a:p>
          <a:p>
            <a:pPr algn="ctr">
              <a:buFont typeface="Wingdings" pitchFamily="2" charset="2"/>
              <a:buNone/>
            </a:pPr>
            <a:endParaRPr lang="de-DE" sz="1600" dirty="0"/>
          </a:p>
          <a:p>
            <a:pPr>
              <a:buFont typeface="Wingdings" pitchFamily="2" charset="2"/>
              <a:buNone/>
            </a:pPr>
            <a:endParaRPr lang="de-DE" sz="1600" dirty="0"/>
          </a:p>
        </p:txBody>
      </p:sp>
      <p:sp>
        <p:nvSpPr>
          <p:cNvPr id="35" name="Foliennummernplatzhalt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2F92-6685-4DD8-8105-C1696DF51B5A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>
                <a:latin typeface="+mn-lt"/>
              </a:rPr>
              <a:t>Entwicklung der Inanspruchnahme von Elterngeld durch Väter in Deutschland</a:t>
            </a:r>
            <a:endParaRPr lang="de-DE" sz="3200" dirty="0">
              <a:latin typeface="+mn-lt"/>
            </a:endParaRP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sz="half" idx="1"/>
          </p:nvPr>
        </p:nvGraphicFramePr>
        <p:xfrm>
          <a:off x="1043608" y="1844824"/>
          <a:ext cx="7412361" cy="427707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70787"/>
                <a:gridCol w="2470787"/>
                <a:gridCol w="2470787"/>
              </a:tblGrid>
              <a:tr h="712845">
                <a:tc>
                  <a:txBody>
                    <a:bodyPr/>
                    <a:lstStyle/>
                    <a:p>
                      <a:pPr algn="l" fontAlgn="base">
                        <a:lnSpc>
                          <a:spcPts val="180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DE" sz="2000" kern="1200" dirty="0">
                          <a:latin typeface="+mj-lt"/>
                        </a:rPr>
                        <a:t>Zeitraum</a:t>
                      </a:r>
                      <a:endParaRPr lang="de-DE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8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DE" sz="2000" kern="1200" dirty="0">
                          <a:latin typeface="+mj-lt"/>
                        </a:rPr>
                        <a:t>Bewilligte Anträge</a:t>
                      </a:r>
                      <a:endParaRPr lang="de-DE" sz="2000" dirty="0">
                        <a:latin typeface="+mj-lt"/>
                      </a:endParaRPr>
                    </a:p>
                    <a:p>
                      <a:pPr algn="l" fontAlgn="base">
                        <a:lnSpc>
                          <a:spcPts val="18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DE" sz="2000" kern="1200" dirty="0">
                          <a:latin typeface="+mj-lt"/>
                        </a:rPr>
                        <a:t>von Vätern</a:t>
                      </a:r>
                      <a:endParaRPr lang="de-DE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8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DE" sz="2000" kern="1200" dirty="0">
                          <a:latin typeface="+mj-lt"/>
                        </a:rPr>
                        <a:t>Bezugsdauer mehr als zwei Monate</a:t>
                      </a:r>
                      <a:endParaRPr lang="de-DE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12845">
                <a:tc>
                  <a:txBody>
                    <a:bodyPr/>
                    <a:lstStyle/>
                    <a:p>
                      <a:pPr algn="l" fontAlgn="base">
                        <a:lnSpc>
                          <a:spcPts val="18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DE" sz="1800" kern="1200" dirty="0">
                          <a:latin typeface="+mj-lt"/>
                        </a:rPr>
                        <a:t>1. Quartal 2007</a:t>
                      </a:r>
                      <a:endParaRPr lang="de-DE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80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DE" sz="1800" kern="1200" dirty="0">
                          <a:latin typeface="+mj-lt"/>
                        </a:rPr>
                        <a:t>6,8 %</a:t>
                      </a:r>
                      <a:endParaRPr lang="de-DE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80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DE" sz="1800" kern="1200">
                          <a:latin typeface="+mj-lt"/>
                        </a:rPr>
                        <a:t>50 %</a:t>
                      </a:r>
                      <a:endParaRPr lang="de-DE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12845">
                <a:tc>
                  <a:txBody>
                    <a:bodyPr/>
                    <a:lstStyle/>
                    <a:p>
                      <a:pPr algn="l" fontAlgn="base">
                        <a:lnSpc>
                          <a:spcPts val="18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DE" sz="1800" kern="1200" dirty="0">
                          <a:latin typeface="+mj-lt"/>
                        </a:rPr>
                        <a:t>bis Ende 3. Quartal 2007</a:t>
                      </a:r>
                      <a:endParaRPr lang="de-DE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80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DE" sz="1800" kern="1200" dirty="0">
                          <a:latin typeface="+mj-lt"/>
                        </a:rPr>
                        <a:t>9,6 %</a:t>
                      </a:r>
                      <a:endParaRPr lang="de-DE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80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DE" sz="1800" kern="1200" dirty="0">
                          <a:latin typeface="+mj-lt"/>
                        </a:rPr>
                        <a:t>43 %</a:t>
                      </a:r>
                      <a:endParaRPr lang="de-DE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12845">
                <a:tc>
                  <a:txBody>
                    <a:bodyPr/>
                    <a:lstStyle/>
                    <a:p>
                      <a:pPr algn="l" fontAlgn="base">
                        <a:lnSpc>
                          <a:spcPts val="18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DE" sz="1800" kern="1200" dirty="0">
                          <a:latin typeface="+mj-lt"/>
                        </a:rPr>
                        <a:t>bis Ende 1. Quartal 2008</a:t>
                      </a:r>
                      <a:endParaRPr lang="de-DE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80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DE" sz="1800" kern="1200" dirty="0">
                          <a:latin typeface="+mj-lt"/>
                        </a:rPr>
                        <a:t>12,1 %</a:t>
                      </a:r>
                      <a:endParaRPr lang="de-DE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80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DE" sz="1800" kern="1200" dirty="0">
                          <a:latin typeface="+mj-lt"/>
                        </a:rPr>
                        <a:t>34 %</a:t>
                      </a:r>
                      <a:endParaRPr lang="de-DE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12845">
                <a:tc>
                  <a:txBody>
                    <a:bodyPr/>
                    <a:lstStyle/>
                    <a:p>
                      <a:pPr algn="l" fontAlgn="base">
                        <a:lnSpc>
                          <a:spcPts val="18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DE" sz="1800" kern="1200" dirty="0">
                          <a:latin typeface="+mj-lt"/>
                        </a:rPr>
                        <a:t>1. Quartal 2009</a:t>
                      </a:r>
                      <a:endParaRPr lang="de-DE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80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DE" sz="1800" kern="1200">
                          <a:latin typeface="+mj-lt"/>
                        </a:rPr>
                        <a:t>18,4 %</a:t>
                      </a:r>
                      <a:endParaRPr lang="de-DE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800" dirty="0">
                        <a:latin typeface="+mj-lt"/>
                        <a:ea typeface="Times New Roman"/>
                        <a:cs typeface="Mangal"/>
                      </a:endParaRPr>
                    </a:p>
                  </a:txBody>
                  <a:tcPr/>
                </a:tc>
              </a:tr>
              <a:tr h="712845">
                <a:tc>
                  <a:txBody>
                    <a:bodyPr/>
                    <a:lstStyle/>
                    <a:p>
                      <a:pPr algn="l" fontAlgn="base">
                        <a:lnSpc>
                          <a:spcPts val="18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DE" sz="1800" kern="1200" dirty="0">
                          <a:latin typeface="+mj-lt"/>
                        </a:rPr>
                        <a:t>3. Quartal 2010 </a:t>
                      </a:r>
                      <a:endParaRPr lang="de-DE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80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DE" sz="1800" kern="1200" dirty="0">
                          <a:latin typeface="+mj-lt"/>
                        </a:rPr>
                        <a:t>25,3 %</a:t>
                      </a:r>
                      <a:endParaRPr lang="de-DE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800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de-DE" sz="1800" dirty="0">
                          <a:latin typeface="+mj-lt"/>
                        </a:rPr>
                        <a:t>25%</a:t>
                      </a:r>
                      <a:endParaRPr lang="de-DE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31640" y="6309320"/>
            <a:ext cx="5385792" cy="360041"/>
          </a:xfrm>
        </p:spPr>
        <p:txBody>
          <a:bodyPr/>
          <a:lstStyle/>
          <a:p>
            <a:pPr>
              <a:buNone/>
            </a:pPr>
            <a:r>
              <a:rPr lang="de-DE" sz="14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Dr. Sabine Beckmann - </a:t>
            </a:r>
            <a:r>
              <a:rPr lang="de-DE" sz="1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Universität Paderborn/Universität Bremen</a:t>
            </a:r>
            <a:endParaRPr lang="de-DE" sz="1400" dirty="0">
              <a:latin typeface="+mj-lt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2F92-6685-4DD8-8105-C1696DF51B5A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Angleichung des Zeitvolumens für Sorgearbeit zwischen Frauen und Männern 1990, 2000 und 2010</a:t>
            </a:r>
            <a:endParaRPr lang="de-DE" sz="2800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600201"/>
            <a:ext cx="7762056" cy="4205064"/>
          </a:xfrm>
        </p:spPr>
        <p:txBody>
          <a:bodyPr/>
          <a:lstStyle/>
          <a:p>
            <a:pPr>
              <a:buNone/>
            </a:pPr>
            <a:endParaRPr lang="de-DE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de-D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>
              <a:buNone/>
            </a:pPr>
            <a:endParaRPr lang="de-DE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de-D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971600" y="6237312"/>
            <a:ext cx="5976664" cy="360040"/>
          </a:xfrm>
        </p:spPr>
        <p:txBody>
          <a:bodyPr/>
          <a:lstStyle/>
          <a:p>
            <a:pPr>
              <a:buNone/>
            </a:pPr>
            <a:r>
              <a:rPr lang="de-DE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Quelle: </a:t>
            </a:r>
            <a:r>
              <a:rPr lang="de-DE"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Statistiska</a:t>
            </a:r>
            <a:r>
              <a:rPr lang="de-DE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Centralbyrån</a:t>
            </a:r>
            <a:r>
              <a:rPr lang="de-DE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2012, eigene Darstellung</a:t>
            </a:r>
            <a:endParaRPr lang="de-DE" sz="1400" dirty="0">
              <a:latin typeface="+mj-lt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7E78-4635-4BBC-8A76-651A6E5566DB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83969" name="Diagramm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7200800" cy="4536504"/>
          </a:xfrm>
          <a:prstGeom prst="rect">
            <a:avLst/>
          </a:prstGeom>
          <a:noFill/>
        </p:spPr>
      </p:pic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0" y="2838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80" name="Object 4"/>
          <p:cNvGraphicFramePr>
            <a:graphicFrameLocks noChangeAspect="1"/>
          </p:cNvGraphicFramePr>
          <p:nvPr>
            <p:ph idx="1"/>
          </p:nvPr>
        </p:nvGraphicFramePr>
        <p:xfrm>
          <a:off x="1600200" y="1600200"/>
          <a:ext cx="7075488" cy="5008563"/>
        </p:xfrm>
        <a:graphic>
          <a:graphicData uri="http://schemas.openxmlformats.org/presentationml/2006/ole">
            <p:oleObj spid="_x0000_s24580" name="Diagramm" r:id="rId3" imgW="9715500" imgH="6877202" progId="Excel.Sheet.8">
              <p:embed/>
            </p:oleObj>
          </a:graphicData>
        </a:graphic>
      </p:graphicFrame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919162"/>
          </a:xfrm>
        </p:spPr>
        <p:txBody>
          <a:bodyPr/>
          <a:lstStyle/>
          <a:p>
            <a:r>
              <a:rPr lang="de-DE" sz="2400" dirty="0">
                <a:latin typeface="+mn-lt"/>
              </a:rPr>
              <a:t>Entwicklung der anteiligen Haus- und Familienarbeit von Frauen und Männern in Deutschland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9BC0-A24B-40F5-B574-885B96F3F1A3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827088" y="630665"/>
            <a:ext cx="77771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 sz="2400" dirty="0">
                <a:latin typeface="+mn-lt"/>
                <a:cs typeface="Times New Roman" pitchFamily="18" charset="0"/>
              </a:rPr>
              <a:t>Zeitverwendung für Haus- und Familienarbeit bei Männern und Frauen in Frankreich </a:t>
            </a:r>
            <a:r>
              <a:rPr lang="de-DE" sz="2400" dirty="0" smtClean="0">
                <a:latin typeface="+mn-lt"/>
                <a:cs typeface="Times New Roman" pitchFamily="18" charset="0"/>
              </a:rPr>
              <a:t>1986,1999, 2010</a:t>
            </a:r>
            <a:endParaRPr lang="de-DE" sz="2400" dirty="0">
              <a:latin typeface="+mn-lt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1187624" y="6237312"/>
            <a:ext cx="37623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de-DE" sz="1400" dirty="0">
                <a:latin typeface="+mn-lt"/>
                <a:cs typeface="Times New Roman" pitchFamily="18" charset="0"/>
              </a:rPr>
              <a:t>Quelle: INSEE 1999, </a:t>
            </a:r>
            <a:r>
              <a:rPr lang="de-DE" sz="1400" dirty="0" smtClean="0">
                <a:latin typeface="+mn-lt"/>
                <a:cs typeface="Times New Roman" pitchFamily="18" charset="0"/>
              </a:rPr>
              <a:t>2010, eigene </a:t>
            </a:r>
            <a:r>
              <a:rPr lang="de-DE" sz="1400" dirty="0">
                <a:latin typeface="+mn-lt"/>
                <a:cs typeface="Times New Roman" pitchFamily="18" charset="0"/>
              </a:rPr>
              <a:t>Abbildung</a:t>
            </a:r>
            <a:endParaRPr lang="de-DE" sz="1400" dirty="0">
              <a:latin typeface="+mn-lt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58FCE-F4B4-47F7-A231-A2A39DA79420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22542" name="Diagramm 4"/>
          <p:cNvPicPr>
            <a:picLocks noChangeArrowheads="1"/>
          </p:cNvPicPr>
          <p:nvPr/>
        </p:nvPicPr>
        <p:blipFill>
          <a:blip r:embed="rId2" cstate="print"/>
          <a:srcRect b="-64"/>
          <a:stretch>
            <a:fillRect/>
          </a:stretch>
        </p:blipFill>
        <p:spPr bwMode="auto">
          <a:xfrm>
            <a:off x="1187624" y="1700808"/>
            <a:ext cx="7200800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>
                <a:latin typeface="+mn-lt"/>
              </a:rPr>
              <a:t>Geschlechterkulturelle Unterschiede</a:t>
            </a:r>
            <a:endParaRPr lang="de-DE" sz="3600" dirty="0">
              <a:latin typeface="+mn-lt"/>
            </a:endParaRPr>
          </a:p>
        </p:txBody>
      </p:sp>
      <p:sp>
        <p:nvSpPr>
          <p:cNvPr id="33" name="Inhaltsplatzhalter 32"/>
          <p:cNvSpPr>
            <a:spLocks noGrp="1"/>
          </p:cNvSpPr>
          <p:nvPr>
            <p:ph sz="half" idx="1"/>
          </p:nvPr>
        </p:nvSpPr>
        <p:spPr>
          <a:xfrm>
            <a:off x="914400" y="1556792"/>
            <a:ext cx="7834064" cy="4574133"/>
          </a:xfrm>
        </p:spPr>
        <p:txBody>
          <a:bodyPr/>
          <a:lstStyle/>
          <a:p>
            <a:r>
              <a:rPr lang="de-DE" sz="2500" dirty="0" smtClean="0">
                <a:latin typeface="+mj-lt"/>
              </a:rPr>
              <a:t>Aktive Vaterschaft: in Schweden und in Deutschland</a:t>
            </a:r>
          </a:p>
          <a:p>
            <a:r>
              <a:rPr lang="de-DE" sz="2500" dirty="0" smtClean="0">
                <a:latin typeface="+mj-lt"/>
              </a:rPr>
              <a:t>Leitbild der erwerbstätigen Mutter: in Frankreich und Schweden.</a:t>
            </a:r>
          </a:p>
          <a:p>
            <a:r>
              <a:rPr lang="de-DE" sz="2500" dirty="0" smtClean="0">
                <a:latin typeface="+mj-lt"/>
              </a:rPr>
              <a:t>Schweden: Leitbild einer egalitären Elternschaft mit hohem Vereinbarkeitsideal.</a:t>
            </a:r>
          </a:p>
          <a:p>
            <a:r>
              <a:rPr lang="de-DE" sz="2500" dirty="0" smtClean="0">
                <a:latin typeface="+mj-lt"/>
              </a:rPr>
              <a:t>Deutschland: die sorgende, max. Teilzeit erwerbstätige Mutter nach wie vor populär, auch in der Sozialpolitik.</a:t>
            </a:r>
          </a:p>
          <a:p>
            <a:r>
              <a:rPr lang="de-DE" sz="2500" dirty="0" smtClean="0">
                <a:latin typeface="+mj-lt"/>
              </a:rPr>
              <a:t>Frankreich: im Zentrum der Sozialpolitik steht, Erwerbs-</a:t>
            </a:r>
            <a:r>
              <a:rPr lang="de-DE" sz="2500" dirty="0" err="1" smtClean="0">
                <a:latin typeface="+mj-lt"/>
              </a:rPr>
              <a:t>arbeit</a:t>
            </a:r>
            <a:r>
              <a:rPr lang="de-DE" sz="2500" dirty="0" smtClean="0">
                <a:latin typeface="+mj-lt"/>
              </a:rPr>
              <a:t> zu ermöglichen, auch für Mütter. Väter nicht so sehr im Fokus wie in D und S.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>
          <a:xfrm>
            <a:off x="1691680" y="6237312"/>
            <a:ext cx="5610200" cy="325661"/>
          </a:xfrm>
        </p:spPr>
        <p:txBody>
          <a:bodyPr/>
          <a:lstStyle/>
          <a:p>
            <a:pPr>
              <a:buNone/>
            </a:pPr>
            <a:r>
              <a:rPr lang="de-DE" sz="1400" dirty="0" smtClean="0">
                <a:latin typeface="+mj-lt"/>
              </a:rPr>
              <a:t>Dr. Sabine Beckmann – Universität Paderborn/Universität Bremen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32" name="Foliennummernplatzhalt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9BC0-A24B-40F5-B574-885B96F3F1A3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>
                <a:latin typeface="+mn-lt"/>
              </a:rPr>
              <a:t>Politische Konsequenzen</a:t>
            </a:r>
            <a:endParaRPr lang="de-DE" sz="4000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1560" y="1600200"/>
            <a:ext cx="7992888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sz="2400" dirty="0" smtClean="0">
                <a:latin typeface="+mj-lt"/>
              </a:rPr>
              <a:t>Leitbild einer partnerschaftlichen Elternschaft in der Politik notwendig.</a:t>
            </a:r>
          </a:p>
          <a:p>
            <a:pPr>
              <a:lnSpc>
                <a:spcPct val="90000"/>
              </a:lnSpc>
            </a:pPr>
            <a:r>
              <a:rPr lang="de-DE" sz="2400" dirty="0" smtClean="0">
                <a:latin typeface="+mj-lt"/>
              </a:rPr>
              <a:t>Praktische Konsequenzen</a:t>
            </a:r>
          </a:p>
          <a:p>
            <a:pPr lvl="1"/>
            <a:r>
              <a:rPr lang="de-DE" dirty="0" smtClean="0">
                <a:latin typeface="+mj-lt"/>
              </a:rPr>
              <a:t>Für eine partnerschaftliche Teilung von Erwerbsarbeit: qualitativ gut ausgestattete öffentliche Kinderbetreuung</a:t>
            </a:r>
          </a:p>
          <a:p>
            <a:pPr lvl="1"/>
            <a:r>
              <a:rPr lang="de-DE" dirty="0" smtClean="0">
                <a:latin typeface="+mj-lt"/>
              </a:rPr>
              <a:t>Flankiert durch </a:t>
            </a:r>
            <a:r>
              <a:rPr lang="de-DE" dirty="0" err="1" smtClean="0">
                <a:latin typeface="+mj-lt"/>
              </a:rPr>
              <a:t>Väterpolitik</a:t>
            </a:r>
            <a:r>
              <a:rPr lang="de-DE" dirty="0" smtClean="0">
                <a:latin typeface="+mj-lt"/>
              </a:rPr>
              <a:t>: Weitere Anreize für Väter durch Elternzeit mit hohen Lohnersatzleistungen und Quotierung  von </a:t>
            </a:r>
            <a:r>
              <a:rPr lang="de-DE" dirty="0" err="1" smtClean="0">
                <a:latin typeface="+mj-lt"/>
              </a:rPr>
              <a:t>Vätermonaten</a:t>
            </a:r>
            <a:r>
              <a:rPr lang="de-DE" dirty="0" smtClean="0">
                <a:latin typeface="+mj-lt"/>
              </a:rPr>
              <a:t> (50/50) </a:t>
            </a:r>
          </a:p>
          <a:p>
            <a:pPr lvl="1"/>
            <a:r>
              <a:rPr lang="de-DE" dirty="0" smtClean="0">
                <a:latin typeface="+mj-lt"/>
              </a:rPr>
              <a:t>Vaterschaftsurlaub</a:t>
            </a:r>
          </a:p>
          <a:p>
            <a:pPr lvl="1"/>
            <a:r>
              <a:rPr lang="de-DE" dirty="0" smtClean="0">
                <a:latin typeface="+mj-lt"/>
              </a:rPr>
              <a:t>Allgemeine Arbeitszeitverkürzung für eine bessere Lebensqualität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483768" y="6309320"/>
            <a:ext cx="5682208" cy="360040"/>
          </a:xfrm>
        </p:spPr>
        <p:txBody>
          <a:bodyPr/>
          <a:lstStyle/>
          <a:p>
            <a:pPr>
              <a:buNone/>
            </a:pPr>
            <a:r>
              <a:rPr lang="de-DE" sz="1400" dirty="0" smtClean="0">
                <a:latin typeface="+mj-lt"/>
              </a:rPr>
              <a:t>Dr. Sabine Beckmann – Universität Paderborn/Universität Bremen</a:t>
            </a:r>
          </a:p>
          <a:p>
            <a:pPr>
              <a:buNone/>
            </a:pPr>
            <a:endParaRPr lang="de-DE" sz="1400" dirty="0">
              <a:latin typeface="+mj-lt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7E78-4635-4BBC-8A76-651A6E5566DB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sz="3600" dirty="0">
              <a:latin typeface="+mn-lt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14400" y="1600200"/>
            <a:ext cx="7762056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de-DE" sz="1600" dirty="0" smtClean="0"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de-DE" sz="1600" dirty="0" smtClean="0">
              <a:latin typeface="+mj-lt"/>
            </a:endParaRPr>
          </a:p>
          <a:p>
            <a:pPr algn="ctr">
              <a:buFont typeface="Wingdings" pitchFamily="2" charset="2"/>
              <a:buNone/>
            </a:pPr>
            <a:r>
              <a:rPr lang="de-DE" sz="4000" dirty="0" smtClean="0">
                <a:latin typeface="+mj-lt"/>
              </a:rPr>
              <a:t>Viele Dank für Ihre </a:t>
            </a:r>
          </a:p>
          <a:p>
            <a:pPr algn="ctr">
              <a:buFont typeface="Wingdings" pitchFamily="2" charset="2"/>
              <a:buNone/>
            </a:pPr>
            <a:r>
              <a:rPr lang="de-DE" sz="4000" dirty="0" smtClean="0">
                <a:latin typeface="+mj-lt"/>
              </a:rPr>
              <a:t>Aufmerksamkeit!</a:t>
            </a:r>
            <a:endParaRPr lang="de-DE" sz="4000" dirty="0">
              <a:latin typeface="+mj-lt"/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>
          <a:xfrm>
            <a:off x="2051720" y="6237312"/>
            <a:ext cx="5250160" cy="288032"/>
          </a:xfrm>
        </p:spPr>
        <p:txBody>
          <a:bodyPr/>
          <a:lstStyle/>
          <a:p>
            <a:pPr>
              <a:buNone/>
            </a:pPr>
            <a:r>
              <a:rPr lang="de-DE" sz="1400" dirty="0" smtClean="0">
                <a:latin typeface="+mj-lt"/>
              </a:rPr>
              <a:t>Dr. Sabine Beckmann -  </a:t>
            </a:r>
            <a:r>
              <a:rPr lang="de-DE" sz="1400" smtClean="0">
                <a:latin typeface="+mj-lt"/>
              </a:rPr>
              <a:t>Universität Paderborn/Universität </a:t>
            </a:r>
            <a:r>
              <a:rPr lang="de-DE" sz="1400" dirty="0" smtClean="0">
                <a:latin typeface="+mj-lt"/>
              </a:rPr>
              <a:t>Bremen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9BC0-A24B-40F5-B574-885B96F3F1A3}" type="slidenum">
              <a:rPr lang="de-DE" smtClean="0"/>
              <a:pPr/>
              <a:t>18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</a:rPr>
              <a:t>Gliederung</a:t>
            </a:r>
            <a:endParaRPr lang="de-DE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7762056" cy="4530725"/>
          </a:xfrm>
        </p:spPr>
        <p:txBody>
          <a:bodyPr/>
          <a:lstStyle/>
          <a:p>
            <a:r>
              <a:rPr lang="de-DE" dirty="0" smtClean="0">
                <a:latin typeface="+mj-lt"/>
              </a:rPr>
              <a:t>Einführung</a:t>
            </a:r>
          </a:p>
          <a:p>
            <a:r>
              <a:rPr lang="de-DE" dirty="0" smtClean="0">
                <a:latin typeface="+mj-lt"/>
              </a:rPr>
              <a:t>Übersicht über die Länderergebnisse</a:t>
            </a:r>
          </a:p>
          <a:p>
            <a:pPr lvl="1"/>
            <a:r>
              <a:rPr lang="de-DE" dirty="0" smtClean="0">
                <a:latin typeface="+mj-lt"/>
              </a:rPr>
              <a:t>Schweden</a:t>
            </a:r>
            <a:endParaRPr lang="de-DE" dirty="0">
              <a:latin typeface="+mj-lt"/>
            </a:endParaRPr>
          </a:p>
          <a:p>
            <a:pPr lvl="1"/>
            <a:r>
              <a:rPr lang="de-DE" dirty="0" smtClean="0">
                <a:latin typeface="+mj-lt"/>
              </a:rPr>
              <a:t>Frankreich</a:t>
            </a:r>
          </a:p>
          <a:p>
            <a:pPr lvl="1"/>
            <a:r>
              <a:rPr lang="de-DE" dirty="0" smtClean="0">
                <a:latin typeface="+mj-lt"/>
              </a:rPr>
              <a:t>Deutschland</a:t>
            </a:r>
            <a:endParaRPr lang="de-DE" dirty="0">
              <a:latin typeface="+mj-lt"/>
            </a:endParaRPr>
          </a:p>
          <a:p>
            <a:r>
              <a:rPr lang="de-DE" dirty="0" smtClean="0">
                <a:latin typeface="+mj-lt"/>
              </a:rPr>
              <a:t>Einschätzung kulturelle und sozialpolitische Einflussfaktoren</a:t>
            </a:r>
          </a:p>
          <a:p>
            <a:r>
              <a:rPr lang="de-DE" dirty="0" smtClean="0">
                <a:latin typeface="+mj-lt"/>
              </a:rPr>
              <a:t>Politische Konsequenzen</a:t>
            </a:r>
          </a:p>
          <a:p>
            <a:endParaRPr lang="de-DE" dirty="0">
              <a:latin typeface="+mj-lt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475656" y="6237312"/>
            <a:ext cx="4962128" cy="388640"/>
          </a:xfrm>
        </p:spPr>
        <p:txBody>
          <a:bodyPr/>
          <a:lstStyle/>
          <a:p>
            <a:pPr>
              <a:buNone/>
            </a:pPr>
            <a:r>
              <a:rPr lang="de-DE" sz="1400" dirty="0" smtClean="0">
                <a:latin typeface="+mj-lt"/>
              </a:rPr>
              <a:t>Dr. Sabine Beckmann – Universität Paderborn/Universität Bremen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7E78-4635-4BBC-8A76-651A6E5566DB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pPr algn="ctr">
              <a:buNone/>
            </a:pPr>
            <a:r>
              <a:rPr lang="de-DE" sz="4000" dirty="0" smtClean="0"/>
              <a:t>Filmausschnitt aus der Talkshow Hart aber Fair vom 02.03.2015 in der ARD</a:t>
            </a:r>
            <a:endParaRPr lang="de-DE" sz="40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244408" y="6248400"/>
            <a:ext cx="442392" cy="457200"/>
          </a:xfrm>
        </p:spPr>
        <p:txBody>
          <a:bodyPr/>
          <a:lstStyle/>
          <a:p>
            <a:fld id="{021A7E78-4635-4BBC-8A76-651A6E5566DB}" type="slidenum">
              <a:rPr lang="de-DE" smtClean="0"/>
              <a:pPr/>
              <a:t>3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>
                <a:latin typeface="+mn-lt"/>
              </a:rPr>
              <a:t>Männer in Deutschland zeichnen sich nach wie vor aus durch….</a:t>
            </a:r>
            <a:endParaRPr lang="de-DE" sz="3600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7762056" cy="4530725"/>
          </a:xfrm>
        </p:spPr>
        <p:txBody>
          <a:bodyPr/>
          <a:lstStyle/>
          <a:p>
            <a:pPr>
              <a:buNone/>
            </a:pPr>
            <a:r>
              <a:rPr lang="de-DE" sz="2600" dirty="0" smtClean="0">
                <a:latin typeface="+mj-lt"/>
              </a:rPr>
              <a:t>…verbale Aufgeschlossenheit bei weitgehender Verhaltensstarre (Ulrich Beck).</a:t>
            </a:r>
          </a:p>
          <a:p>
            <a:r>
              <a:rPr lang="de-DE" sz="2600" dirty="0" smtClean="0">
                <a:latin typeface="+mj-lt"/>
              </a:rPr>
              <a:t>Der Umfang an Hausarbeit erscheint als eine Art Naturkonstante (Jan </a:t>
            </a:r>
            <a:r>
              <a:rPr lang="de-DE" sz="2600" dirty="0" err="1" smtClean="0">
                <a:latin typeface="+mj-lt"/>
              </a:rPr>
              <a:t>Künzler</a:t>
            </a:r>
            <a:r>
              <a:rPr lang="de-DE" sz="2600" dirty="0" smtClean="0">
                <a:latin typeface="+mj-lt"/>
              </a:rPr>
              <a:t>).</a:t>
            </a:r>
          </a:p>
          <a:p>
            <a:r>
              <a:rPr lang="de-DE" sz="2600" dirty="0" smtClean="0">
                <a:latin typeface="+mj-lt"/>
              </a:rPr>
              <a:t>Forschungsergebnisse: </a:t>
            </a:r>
          </a:p>
          <a:p>
            <a:pPr lvl="1"/>
            <a:r>
              <a:rPr lang="de-DE" sz="2600" dirty="0" smtClean="0">
                <a:latin typeface="+mj-lt"/>
              </a:rPr>
              <a:t>Männer geringeres Schmutzempfinden („er sieht es einfach nicht“).</a:t>
            </a:r>
          </a:p>
          <a:p>
            <a:pPr lvl="1"/>
            <a:r>
              <a:rPr lang="de-DE" sz="2600" dirty="0" smtClean="0">
                <a:latin typeface="+mj-lt"/>
              </a:rPr>
              <a:t>Frauen geben vieles nicht gern aus der Hand („das mach‘ ich lieber selbst“).</a:t>
            </a:r>
          </a:p>
          <a:p>
            <a:r>
              <a:rPr lang="de-DE" sz="2600" dirty="0" smtClean="0">
                <a:latin typeface="+mj-lt"/>
              </a:rPr>
              <a:t>Und in Schweden und Frankreich?</a:t>
            </a:r>
          </a:p>
          <a:p>
            <a:pPr>
              <a:buNone/>
            </a:pPr>
            <a:endParaRPr lang="de-DE" dirty="0">
              <a:latin typeface="+mj-lt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475656" y="6237312"/>
            <a:ext cx="4962128" cy="388640"/>
          </a:xfrm>
        </p:spPr>
        <p:txBody>
          <a:bodyPr/>
          <a:lstStyle/>
          <a:p>
            <a:pPr>
              <a:buNone/>
            </a:pPr>
            <a:r>
              <a:rPr lang="de-DE" sz="1400" dirty="0" smtClean="0">
                <a:latin typeface="+mj-lt"/>
              </a:rPr>
              <a:t>Dr. Sabine Beckmann – Universität Paderborn/Universität Bremen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7E78-4635-4BBC-8A76-651A6E5566DB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0" name="Rectangle 10"/>
          <p:cNvSpPr>
            <a:spLocks noGrp="1" noChangeArrowheads="1"/>
          </p:cNvSpPr>
          <p:nvPr>
            <p:ph type="title"/>
          </p:nvPr>
        </p:nvSpPr>
        <p:spPr>
          <a:xfrm>
            <a:off x="914400" y="332656"/>
            <a:ext cx="7772400" cy="1080120"/>
          </a:xfrm>
        </p:spPr>
        <p:txBody>
          <a:bodyPr/>
          <a:lstStyle/>
          <a:p>
            <a:pPr algn="just"/>
            <a:r>
              <a:rPr lang="de-DE" sz="3400" dirty="0" smtClean="0">
                <a:latin typeface="+mn-lt"/>
              </a:rPr>
              <a:t>Fragen</a:t>
            </a:r>
            <a:endParaRPr lang="de-DE" sz="3400" dirty="0">
              <a:latin typeface="+mn-lt"/>
            </a:endParaRP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2411760" y="6237312"/>
            <a:ext cx="5328592" cy="288032"/>
          </a:xfrm>
        </p:spPr>
        <p:txBody>
          <a:bodyPr/>
          <a:lstStyle/>
          <a:p>
            <a:pPr>
              <a:buNone/>
            </a:pPr>
            <a:r>
              <a:rPr lang="de-DE" sz="14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Dr. Sabine Beckmann </a:t>
            </a:r>
            <a:r>
              <a:rPr lang="de-DE" sz="1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– Universität Paderborn/Universität </a:t>
            </a:r>
            <a:r>
              <a:rPr lang="de-DE" sz="14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Bremen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2F92-6685-4DD8-8105-C1696DF51B5A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half" idx="1"/>
          </p:nvPr>
        </p:nvSpPr>
        <p:spPr>
          <a:xfrm>
            <a:off x="914400" y="1484784"/>
            <a:ext cx="7772400" cy="4536504"/>
          </a:xfrm>
        </p:spPr>
        <p:txBody>
          <a:bodyPr/>
          <a:lstStyle/>
          <a:p>
            <a:pPr lvl="1"/>
            <a:r>
              <a:rPr lang="de-DE" sz="2800" dirty="0" smtClean="0">
                <a:latin typeface="+mj-lt"/>
              </a:rPr>
              <a:t>Wie beeinflussen sozialpolitische und geschlechterkulturelle Faktoren die Partizipation von Männern an der Sorgearbeit?</a:t>
            </a:r>
          </a:p>
          <a:p>
            <a:pPr lvl="1"/>
            <a:r>
              <a:rPr lang="de-DE" sz="2800" dirty="0" smtClean="0">
                <a:latin typeface="+mj-lt"/>
              </a:rPr>
              <a:t>Erhöht sich in Ländern mit einer hohen Frauenerwerbstätigkeit zugleich die Beteiligung von Männern an der Sorgearbeit?</a:t>
            </a:r>
          </a:p>
          <a:p>
            <a:pPr lvl="1"/>
            <a:r>
              <a:rPr lang="de-DE" sz="2800" dirty="0" smtClean="0">
                <a:latin typeface="+mj-lt"/>
              </a:rPr>
              <a:t>Schweden, Frankreich und Deutschland als Vergleichsländer durch unterschiedliche Sozialpolitik in den Feldern Geschlechter-</a:t>
            </a:r>
            <a:r>
              <a:rPr lang="de-DE" sz="2800" dirty="0" err="1" smtClean="0">
                <a:latin typeface="+mj-lt"/>
              </a:rPr>
              <a:t>egalität</a:t>
            </a:r>
            <a:r>
              <a:rPr lang="de-DE" sz="2800" dirty="0" smtClean="0">
                <a:latin typeface="+mj-lt"/>
              </a:rPr>
              <a:t>, Vereinbarkeits- und Familienpolitik.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1003068" y="1798122"/>
            <a:ext cx="73918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de-DE" i="1" dirty="0" smtClean="0">
                <a:latin typeface="+mj-lt"/>
                <a:cs typeface="Times New Roman" pitchFamily="18" charset="0"/>
              </a:rPr>
              <a:t>Unterschied  Sorgearbeit zwischen Frauen und Männern, </a:t>
            </a:r>
            <a:r>
              <a:rPr lang="de-DE" i="1" dirty="0">
                <a:latin typeface="+mj-lt"/>
                <a:cs typeface="Times New Roman" pitchFamily="18" charset="0"/>
              </a:rPr>
              <a:t>in Minuten </a:t>
            </a:r>
            <a:r>
              <a:rPr lang="de-DE" i="1" dirty="0" smtClean="0">
                <a:latin typeface="+mj-lt"/>
                <a:cs typeface="Times New Roman" pitchFamily="18" charset="0"/>
              </a:rPr>
              <a:t>pro Tag</a:t>
            </a:r>
            <a:endParaRPr lang="de-DE" i="1" dirty="0" smtClean="0">
              <a:latin typeface="AGaramond" pitchFamily="50" charset="0"/>
              <a:cs typeface="Times New Roman" pitchFamily="18" charset="0"/>
            </a:endParaRPr>
          </a:p>
        </p:txBody>
      </p:sp>
      <p:sp>
        <p:nvSpPr>
          <p:cNvPr id="25714" name="Rectangle 114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919162"/>
          </a:xfrm>
        </p:spPr>
        <p:txBody>
          <a:bodyPr/>
          <a:lstStyle/>
          <a:p>
            <a:r>
              <a:rPr lang="de-DE" sz="2800" dirty="0" smtClean="0">
                <a:latin typeface="+mn-lt"/>
              </a:rPr>
              <a:t> Männer leisten weniger Sorgearbeit als Frauen</a:t>
            </a:r>
            <a:endParaRPr lang="de-DE" sz="2800" dirty="0">
              <a:latin typeface="+mn-lt"/>
            </a:endParaRPr>
          </a:p>
        </p:txBody>
      </p:sp>
      <p:graphicFrame>
        <p:nvGraphicFramePr>
          <p:cNvPr id="25718" name="Group 118"/>
          <p:cNvGraphicFramePr>
            <a:graphicFrameLocks noGrp="1"/>
          </p:cNvGraphicFramePr>
          <p:nvPr>
            <p:ph sz="half" idx="1"/>
          </p:nvPr>
        </p:nvGraphicFramePr>
        <p:xfrm>
          <a:off x="683569" y="2348880"/>
          <a:ext cx="8280919" cy="3691294"/>
        </p:xfrm>
        <a:graphic>
          <a:graphicData uri="http://schemas.openxmlformats.org/drawingml/2006/table">
            <a:tbl>
              <a:tblPr/>
              <a:tblGrid>
                <a:gridCol w="2883534"/>
                <a:gridCol w="2805097"/>
                <a:gridCol w="2592288"/>
              </a:tblGrid>
              <a:tr h="3994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Deutschland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Frankreich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Schweden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46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Frauen plus von 110 min.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Frauen plus von 120 min.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Frauen plus von 80 min.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24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Männer leisten Sorgearbeit: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170 min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Männer leisten Sorgearbeit: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140 min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Männer leisten Sorgearbeit: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180 min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24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Frauen leisten Sorgearbeit: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250 min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Frauen leisten Sorgearbeit: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240 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Frauen leisten Sorgearbeit: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230 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74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Väter kümmern sich um Kinder: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19 Stunden wöchentlich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Väter kümmern sich um Kinder: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18 Stunden wöchentlich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Väter kümmern sich um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Kinder: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25 Stunden wöchentlich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715" name="Rectangle 115"/>
          <p:cNvSpPr>
            <a:spLocks noGrp="1" noChangeArrowheads="1"/>
          </p:cNvSpPr>
          <p:nvPr>
            <p:ph type="body" sz="half" idx="2"/>
          </p:nvPr>
        </p:nvSpPr>
        <p:spPr>
          <a:xfrm>
            <a:off x="827584" y="6021288"/>
            <a:ext cx="7772400" cy="431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1400" dirty="0"/>
              <a:t>Quelle: </a:t>
            </a:r>
            <a:r>
              <a:rPr lang="fr-FR" sz="1400" dirty="0" smtClean="0"/>
              <a:t>OECD 2011</a:t>
            </a:r>
            <a:r>
              <a:rPr lang="fr-FR" sz="1400" dirty="0"/>
              <a:t>:</a:t>
            </a:r>
            <a:r>
              <a:rPr lang="fr-FR" sz="1400" dirty="0" smtClean="0"/>
              <a:t> 12f.</a:t>
            </a:r>
            <a:endParaRPr lang="de-DE" sz="1400" dirty="0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2F92-6685-4DD8-8105-C1696DF51B5A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14" name="Rectangle 114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919162"/>
          </a:xfrm>
        </p:spPr>
        <p:txBody>
          <a:bodyPr/>
          <a:lstStyle/>
          <a:p>
            <a:r>
              <a:rPr lang="de-DE" sz="2800" dirty="0" smtClean="0">
                <a:latin typeface="+mn-lt"/>
              </a:rPr>
              <a:t>Familienmodelle von Elternpaaren in den drei Ländern</a:t>
            </a:r>
            <a:endParaRPr lang="de-DE" sz="2800" dirty="0">
              <a:latin typeface="+mn-lt"/>
            </a:endParaRPr>
          </a:p>
        </p:txBody>
      </p:sp>
      <p:graphicFrame>
        <p:nvGraphicFramePr>
          <p:cNvPr id="25718" name="Group 118"/>
          <p:cNvGraphicFramePr>
            <a:graphicFrameLocks noGrp="1"/>
          </p:cNvGraphicFramePr>
          <p:nvPr>
            <p:ph sz="half" idx="1"/>
          </p:nvPr>
        </p:nvGraphicFramePr>
        <p:xfrm>
          <a:off x="683568" y="1821566"/>
          <a:ext cx="7992888" cy="4290712"/>
        </p:xfrm>
        <a:graphic>
          <a:graphicData uri="http://schemas.openxmlformats.org/drawingml/2006/table">
            <a:tbl>
              <a:tblPr/>
              <a:tblGrid>
                <a:gridCol w="2664296"/>
                <a:gridCol w="2734409"/>
                <a:gridCol w="2594183"/>
              </a:tblGrid>
              <a:tr h="636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Deutschland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Frankreich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Schweden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738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Dual </a:t>
                      </a:r>
                      <a:r>
                        <a:rPr kumimoji="0" lang="de-D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breadwinner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Vollzeit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19 %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Dual </a:t>
                      </a:r>
                      <a:r>
                        <a:rPr kumimoji="0" lang="de-DE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breadwinner</a:t>
                      </a:r>
                      <a:r>
                        <a:rPr kumimoji="0" lang="de-DE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Vollzeit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42 %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Dual </a:t>
                      </a:r>
                      <a:r>
                        <a:rPr kumimoji="0" lang="de-DE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breadwinner</a:t>
                      </a:r>
                      <a:endParaRPr kumimoji="0" lang="de-DE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Vollzeit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46 %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906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Dual </a:t>
                      </a:r>
                      <a:r>
                        <a:rPr kumimoji="0" lang="de-D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breadwinner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Vollzeit/Teilzeit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46%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Dual </a:t>
                      </a:r>
                      <a:r>
                        <a:rPr kumimoji="0" lang="de-DE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breadwinner</a:t>
                      </a:r>
                      <a:endParaRPr kumimoji="0" lang="de-DE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Vollzeit/Teilzeit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27 %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Dual </a:t>
                      </a:r>
                      <a:r>
                        <a:rPr kumimoji="0" lang="de-DE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breadwinner</a:t>
                      </a:r>
                      <a:endParaRPr kumimoji="0" lang="de-DE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Vollzeit/Teilzeit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33 %</a:t>
                      </a:r>
                      <a:endParaRPr kumimoji="0" lang="en-GB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286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Male </a:t>
                      </a:r>
                      <a:r>
                        <a:rPr kumimoji="0" lang="de-D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breadwinner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24%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Male </a:t>
                      </a:r>
                      <a:r>
                        <a:rPr kumimoji="0" lang="de-DE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breadwinner</a:t>
                      </a:r>
                      <a:endParaRPr kumimoji="0" lang="de-DE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23%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Male </a:t>
                      </a:r>
                      <a:r>
                        <a:rPr kumimoji="0" lang="de-DE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breadwinner</a:t>
                      </a:r>
                      <a:endParaRPr kumimoji="0" lang="de-DE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13%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715" name="Rectangle 115"/>
          <p:cNvSpPr>
            <a:spLocks noGrp="1" noChangeArrowheads="1"/>
          </p:cNvSpPr>
          <p:nvPr>
            <p:ph type="body" sz="half" idx="2"/>
          </p:nvPr>
        </p:nvSpPr>
        <p:spPr>
          <a:xfrm>
            <a:off x="827088" y="6165304"/>
            <a:ext cx="7772400" cy="36004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1400" dirty="0"/>
              <a:t>Quelle: </a:t>
            </a:r>
            <a:r>
              <a:rPr lang="fr-FR" sz="1400" dirty="0" smtClean="0"/>
              <a:t>OECD 2014</a:t>
            </a:r>
            <a:endParaRPr lang="de-DE" sz="1400" dirty="0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2F92-6685-4DD8-8105-C1696DF51B5A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8352928" cy="1232173"/>
          </a:xfrm>
        </p:spPr>
        <p:txBody>
          <a:bodyPr/>
          <a:lstStyle/>
          <a:p>
            <a:r>
              <a:rPr lang="de-DE" sz="3200" dirty="0">
                <a:latin typeface="+mn-lt"/>
              </a:rPr>
              <a:t>Wohlfahrtsstaatliche </a:t>
            </a:r>
            <a:r>
              <a:rPr lang="de-DE" sz="3200" dirty="0" smtClean="0">
                <a:latin typeface="+mn-lt"/>
              </a:rPr>
              <a:t>Rahmenbedingungen beeinflussen geschlechtliche Arbeitsteilung</a:t>
            </a:r>
            <a:endParaRPr lang="de-DE" sz="3200" dirty="0">
              <a:latin typeface="+mn-lt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55576" y="1628800"/>
            <a:ext cx="7906072" cy="4536504"/>
          </a:xfrm>
        </p:spPr>
        <p:txBody>
          <a:bodyPr/>
          <a:lstStyle/>
          <a:p>
            <a:r>
              <a:rPr lang="de-DE" sz="3600" dirty="0" smtClean="0">
                <a:latin typeface="+mj-lt"/>
              </a:rPr>
              <a:t>Förderung </a:t>
            </a:r>
            <a:r>
              <a:rPr lang="de-DE" sz="3600" dirty="0">
                <a:latin typeface="+mj-lt"/>
              </a:rPr>
              <a:t>von </a:t>
            </a:r>
            <a:r>
              <a:rPr lang="de-DE" sz="3600" dirty="0" smtClean="0">
                <a:latin typeface="+mj-lt"/>
              </a:rPr>
              <a:t>Frauenerwerbstätigkeit durch</a:t>
            </a:r>
            <a:endParaRPr lang="de-DE" sz="3600" dirty="0">
              <a:latin typeface="+mj-lt"/>
            </a:endParaRPr>
          </a:p>
          <a:p>
            <a:pPr lvl="1"/>
            <a:r>
              <a:rPr lang="de-DE" sz="3200" dirty="0" smtClean="0">
                <a:latin typeface="+mj-lt"/>
              </a:rPr>
              <a:t>gut </a:t>
            </a:r>
            <a:r>
              <a:rPr lang="de-DE" sz="3200" dirty="0">
                <a:latin typeface="+mj-lt"/>
              </a:rPr>
              <a:t>ausgebaute </a:t>
            </a:r>
            <a:r>
              <a:rPr lang="de-DE" sz="3200" dirty="0" smtClean="0">
                <a:latin typeface="+mj-lt"/>
              </a:rPr>
              <a:t>Kinderbetreuung.</a:t>
            </a:r>
          </a:p>
          <a:p>
            <a:pPr lvl="1"/>
            <a:r>
              <a:rPr lang="de-DE" sz="3200" dirty="0" smtClean="0">
                <a:latin typeface="+mj-lt"/>
              </a:rPr>
              <a:t>Vor allem in Schweden und Frankreich, Frankreich Spitzenreiter</a:t>
            </a:r>
          </a:p>
          <a:p>
            <a:pPr lvl="1"/>
            <a:r>
              <a:rPr lang="de-DE" sz="3200" dirty="0" smtClean="0">
                <a:latin typeface="+mj-lt"/>
              </a:rPr>
              <a:t>Deutschland auch in den alten Bundes-</a:t>
            </a:r>
            <a:r>
              <a:rPr lang="de-DE" sz="3200" dirty="0" err="1" smtClean="0">
                <a:latin typeface="+mj-lt"/>
              </a:rPr>
              <a:t>ländern</a:t>
            </a:r>
            <a:r>
              <a:rPr lang="de-DE" sz="3200" dirty="0" smtClean="0">
                <a:latin typeface="+mj-lt"/>
              </a:rPr>
              <a:t> erst seit 2004 in größerem Umfang</a:t>
            </a:r>
            <a:endParaRPr lang="de-DE" sz="3200" dirty="0">
              <a:latin typeface="+mj-lt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sz="half" idx="2"/>
          </p:nvPr>
        </p:nvSpPr>
        <p:spPr>
          <a:xfrm>
            <a:off x="1835696" y="6309320"/>
            <a:ext cx="5034136" cy="388640"/>
          </a:xfrm>
        </p:spPr>
        <p:txBody>
          <a:bodyPr/>
          <a:lstStyle/>
          <a:p>
            <a:pPr>
              <a:buNone/>
            </a:pPr>
            <a:r>
              <a:rPr lang="de-DE" sz="14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Dr. Sabine Beckmann </a:t>
            </a:r>
            <a:r>
              <a:rPr lang="de-DE" sz="1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– </a:t>
            </a:r>
            <a:r>
              <a:rPr lang="de-DE" sz="1400" dirty="0" smtClean="0">
                <a:latin typeface="+mj-lt"/>
              </a:rPr>
              <a:t>Universität Paderborn/</a:t>
            </a:r>
            <a:r>
              <a:rPr lang="de-DE" sz="1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Universität </a:t>
            </a:r>
            <a:r>
              <a:rPr lang="de-DE" sz="14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Bremen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9BC0-A24B-40F5-B574-885B96F3F1A3}" type="slidenum">
              <a:rPr lang="de-DE" smtClean="0"/>
              <a:pPr/>
              <a:t>8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8352928" cy="1232173"/>
          </a:xfrm>
        </p:spPr>
        <p:txBody>
          <a:bodyPr/>
          <a:lstStyle/>
          <a:p>
            <a:r>
              <a:rPr lang="de-DE" sz="3200" dirty="0">
                <a:latin typeface="+mn-lt"/>
              </a:rPr>
              <a:t>Wohlfahrtsstaatliche </a:t>
            </a:r>
            <a:r>
              <a:rPr lang="de-DE" sz="3200" dirty="0" smtClean="0">
                <a:latin typeface="+mn-lt"/>
              </a:rPr>
              <a:t>Rahmenbedingungen beeinflussen geschlechtliche Arbeitsteilung</a:t>
            </a:r>
            <a:endParaRPr lang="de-DE" sz="3200" dirty="0">
              <a:latin typeface="+mn-lt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55576" y="1628800"/>
            <a:ext cx="7906072" cy="4536504"/>
          </a:xfrm>
        </p:spPr>
        <p:txBody>
          <a:bodyPr/>
          <a:lstStyle/>
          <a:p>
            <a:r>
              <a:rPr lang="de-DE" dirty="0" smtClean="0">
                <a:latin typeface="+mj-lt"/>
              </a:rPr>
              <a:t>Förderung </a:t>
            </a:r>
            <a:r>
              <a:rPr lang="de-DE" dirty="0">
                <a:latin typeface="+mj-lt"/>
              </a:rPr>
              <a:t>von partnerschaftlicher </a:t>
            </a:r>
            <a:r>
              <a:rPr lang="de-DE" dirty="0" smtClean="0">
                <a:latin typeface="+mj-lt"/>
              </a:rPr>
              <a:t>Elternschaft durch bezahlte Elternzeit mit Anreizen für Väter in Elternzeit</a:t>
            </a:r>
            <a:endParaRPr lang="de-DE" dirty="0">
              <a:latin typeface="+mj-lt"/>
            </a:endParaRPr>
          </a:p>
          <a:p>
            <a:pPr lvl="1"/>
            <a:r>
              <a:rPr lang="de-DE" sz="2800" dirty="0" smtClean="0">
                <a:latin typeface="+mj-lt"/>
              </a:rPr>
              <a:t>Schweden: </a:t>
            </a:r>
            <a:r>
              <a:rPr lang="de-DE" sz="2800" dirty="0">
                <a:latin typeface="+mj-lt"/>
              </a:rPr>
              <a:t>Hälfte steht Mutter, Hälfte Vater zu, </a:t>
            </a:r>
            <a:r>
              <a:rPr lang="de-DE" sz="2800" dirty="0" smtClean="0">
                <a:latin typeface="+mj-lt"/>
              </a:rPr>
              <a:t>jeweils 240 Tage, übertragbar. Von Übertrag-</a:t>
            </a:r>
            <a:r>
              <a:rPr lang="de-DE" sz="2800" dirty="0" err="1" smtClean="0">
                <a:latin typeface="+mj-lt"/>
              </a:rPr>
              <a:t>barkeit</a:t>
            </a:r>
            <a:r>
              <a:rPr lang="de-DE" sz="2800" dirty="0" smtClean="0">
                <a:latin typeface="+mj-lt"/>
              </a:rPr>
              <a:t> sind 60 Tage ausgenommen =&gt; Vätermonate.</a:t>
            </a:r>
            <a:endParaRPr lang="de-DE" sz="2800" dirty="0">
              <a:latin typeface="+mj-lt"/>
            </a:endParaRPr>
          </a:p>
          <a:p>
            <a:pPr lvl="1"/>
            <a:r>
              <a:rPr lang="de-DE" sz="2800" dirty="0" smtClean="0">
                <a:latin typeface="+mj-lt"/>
              </a:rPr>
              <a:t>Anreiz </a:t>
            </a:r>
            <a:r>
              <a:rPr lang="de-DE" sz="2800" dirty="0">
                <a:latin typeface="+mj-lt"/>
              </a:rPr>
              <a:t>für </a:t>
            </a:r>
            <a:r>
              <a:rPr lang="de-DE" sz="2800" dirty="0" smtClean="0">
                <a:latin typeface="+mj-lt"/>
              </a:rPr>
              <a:t>Familien, Väter an der Elternzeit partizipieren zu lassen: Elterngeld als hohe Lohnersatzleistung.</a:t>
            </a:r>
            <a:endParaRPr lang="de-DE" sz="2800" dirty="0">
              <a:latin typeface="+mj-lt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sz="half" idx="2"/>
          </p:nvPr>
        </p:nvSpPr>
        <p:spPr>
          <a:xfrm>
            <a:off x="1835696" y="6309320"/>
            <a:ext cx="5034136" cy="388640"/>
          </a:xfrm>
        </p:spPr>
        <p:txBody>
          <a:bodyPr/>
          <a:lstStyle/>
          <a:p>
            <a:pPr>
              <a:buNone/>
            </a:pPr>
            <a:r>
              <a:rPr lang="de-DE" sz="14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Dr. Sabine Beckmann </a:t>
            </a:r>
            <a:r>
              <a:rPr lang="de-DE" sz="1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– </a:t>
            </a:r>
            <a:r>
              <a:rPr lang="de-DE" sz="1400" dirty="0" smtClean="0">
                <a:latin typeface="+mj-lt"/>
              </a:rPr>
              <a:t>Universität Paderborn/</a:t>
            </a:r>
            <a:r>
              <a:rPr lang="de-DE" sz="1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Universität </a:t>
            </a:r>
            <a:r>
              <a:rPr lang="de-DE" sz="14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Bremen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9BC0-A24B-40F5-B574-885B96F3F1A3}" type="slidenum">
              <a:rPr lang="de-DE" smtClean="0"/>
              <a:pPr/>
              <a:t>9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ichten">
  <a:themeElements>
    <a:clrScheme name="Schichten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Schichten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chichten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ichten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ichten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ichten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ichten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ichten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ichten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ichten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ichten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ichten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0</TotalTime>
  <Words>888</Words>
  <Application>Microsoft Office PowerPoint</Application>
  <PresentationFormat>Bildschirmpräsentation (4:3)</PresentationFormat>
  <Paragraphs>188</Paragraphs>
  <Slides>18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0" baseType="lpstr">
      <vt:lpstr>Schichten</vt:lpstr>
      <vt:lpstr>Diagramm</vt:lpstr>
      <vt:lpstr>Dr. Sabine Beckmann  Universität Paderborn/Universität Bremen  Forschungsprojekt Selbsttechnologien ICMEO 3rd International Conference on Men &amp; Equal Opportunities Luxemburg 2016</vt:lpstr>
      <vt:lpstr>Gliederung</vt:lpstr>
      <vt:lpstr>Folie 3</vt:lpstr>
      <vt:lpstr>Männer in Deutschland zeichnen sich nach wie vor aus durch….</vt:lpstr>
      <vt:lpstr>Fragen</vt:lpstr>
      <vt:lpstr> Männer leisten weniger Sorgearbeit als Frauen</vt:lpstr>
      <vt:lpstr>Familienmodelle von Elternpaaren in den drei Ländern</vt:lpstr>
      <vt:lpstr>Wohlfahrtsstaatliche Rahmenbedingungen beeinflussen geschlechtliche Arbeitsteilung</vt:lpstr>
      <vt:lpstr>Wohlfahrtsstaatliche Rahmenbedingungen beeinflussen geschlechtliche Arbeitsteilung</vt:lpstr>
      <vt:lpstr>Wohlfahrtsstaatliche Rahmenbedingungen beeinflussen geschlechtliche Arbeitsteilung</vt:lpstr>
      <vt:lpstr>Inanspruchnahme von Elterngeldtagen durch Väter in Schweden</vt:lpstr>
      <vt:lpstr>Entwicklung der Inanspruchnahme von Elterngeld durch Väter in Deutschland</vt:lpstr>
      <vt:lpstr>Angleichung des Zeitvolumens für Sorgearbeit zwischen Frauen und Männern 1990, 2000 und 2010</vt:lpstr>
      <vt:lpstr>Entwicklung der anteiligen Haus- und Familienarbeit von Frauen und Männern in Deutschland</vt:lpstr>
      <vt:lpstr>Folie 15</vt:lpstr>
      <vt:lpstr>Geschlechterkulturelle Unterschiede</vt:lpstr>
      <vt:lpstr>Politische Konsequenzen</vt:lpstr>
      <vt:lpstr>Folie 18</vt:lpstr>
    </vt:vector>
  </TitlesOfParts>
  <Company>WE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 im Wohlfahrtstaat</dc:title>
  <dc:creator>sabine</dc:creator>
  <cp:lastModifiedBy>sabine</cp:lastModifiedBy>
  <cp:revision>128</cp:revision>
  <dcterms:created xsi:type="dcterms:W3CDTF">2008-04-23T08:45:55Z</dcterms:created>
  <dcterms:modified xsi:type="dcterms:W3CDTF">2016-10-14T16:24:14Z</dcterms:modified>
</cp:coreProperties>
</file>