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91" r:id="rId2"/>
    <p:sldId id="263" r:id="rId3"/>
    <p:sldId id="284" r:id="rId4"/>
    <p:sldId id="285" r:id="rId5"/>
    <p:sldId id="287" r:id="rId6"/>
    <p:sldId id="268" r:id="rId7"/>
    <p:sldId id="269" r:id="rId8"/>
    <p:sldId id="288" r:id="rId9"/>
    <p:sldId id="314" r:id="rId10"/>
    <p:sldId id="270" r:id="rId11"/>
    <p:sldId id="313" r:id="rId12"/>
    <p:sldId id="273" r:id="rId13"/>
    <p:sldId id="289" r:id="rId14"/>
    <p:sldId id="292" r:id="rId15"/>
    <p:sldId id="293" r:id="rId16"/>
    <p:sldId id="294" r:id="rId17"/>
    <p:sldId id="295" r:id="rId18"/>
    <p:sldId id="296" r:id="rId19"/>
    <p:sldId id="301" r:id="rId20"/>
    <p:sldId id="297" r:id="rId21"/>
    <p:sldId id="298" r:id="rId22"/>
    <p:sldId id="299" r:id="rId23"/>
    <p:sldId id="300" r:id="rId24"/>
    <p:sldId id="302" r:id="rId25"/>
    <p:sldId id="304" r:id="rId26"/>
    <p:sldId id="303" r:id="rId27"/>
    <p:sldId id="308" r:id="rId28"/>
    <p:sldId id="307" r:id="rId29"/>
    <p:sldId id="306" r:id="rId30"/>
    <p:sldId id="309" r:id="rId31"/>
    <p:sldId id="310" r:id="rId32"/>
    <p:sldId id="311" r:id="rId33"/>
    <p:sldId id="312" r:id="rId34"/>
    <p:sldId id="315" r:id="rId35"/>
    <p:sldId id="276" r:id="rId36"/>
    <p:sldId id="275" r:id="rId37"/>
    <p:sldId id="316" r:id="rId38"/>
    <p:sldId id="290" r:id="rId39"/>
    <p:sldId id="274" r:id="rId4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98" autoAdjust="0"/>
    <p:restoredTop sz="96919" autoAdjust="0"/>
  </p:normalViewPr>
  <p:slideViewPr>
    <p:cSldViewPr snapToGrid="0" snapToObjects="1">
      <p:cViewPr>
        <p:scale>
          <a:sx n="88" d="100"/>
          <a:sy n="88" d="100"/>
        </p:scale>
        <p:origin x="-328" y="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3D35C-EDCE-7148-8DCA-2ADE7E3A0887}" type="datetimeFigureOut">
              <a:rPr lang="de-DE" smtClean="0"/>
              <a:t>12.10.16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02059-CE0B-4043-8F31-16908F96AE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37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1</a:t>
            </a:fld>
            <a:endParaRPr lang="de-DE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25</a:t>
            </a:fld>
            <a:endParaRPr lang="de-DE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26</a:t>
            </a:fld>
            <a:endParaRPr lang="de-DE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27</a:t>
            </a:fld>
            <a:endParaRPr lang="de-DE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34</a:t>
            </a:fld>
            <a:endParaRPr lang="de-DE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37</a:t>
            </a:fld>
            <a:endParaRPr lang="de-DE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38</a:t>
            </a:fld>
            <a:endParaRPr lang="de-DE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2</a:t>
            </a:fld>
            <a:endParaRPr lang="de-DE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3</a:t>
            </a:fld>
            <a:endParaRPr lang="de-DE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8</a:t>
            </a:fld>
            <a:endParaRPr lang="de-DE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9</a:t>
            </a:fld>
            <a:endParaRPr lang="de-DE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11</a:t>
            </a:fld>
            <a:endParaRPr lang="de-DE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439DC4C-469C-7F47-A84B-20DB8F47039D}" type="slidenum">
              <a:rPr lang="de-DE" sz="1200"/>
              <a:pPr/>
              <a:t>12</a:t>
            </a:fld>
            <a:endParaRPr lang="de-DE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13</a:t>
            </a:fld>
            <a:endParaRPr lang="de-DE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EFEA57-5E14-4B49-B42A-917EDC91E710}" type="slidenum">
              <a:rPr lang="de-DE" sz="1200"/>
              <a:pPr/>
              <a:t>24</a:t>
            </a:fld>
            <a:endParaRPr lang="de-D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0577A6-49A7-424F-B91C-A36AA134A100}" type="datetimeFigureOut">
              <a:rPr lang="de-DE" smtClean="0"/>
              <a:t>12.10.16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555403-602F-3B45-A7EF-89F642683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7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0577A6-49A7-424F-B91C-A36AA134A100}" type="datetimeFigureOut">
              <a:rPr lang="de-DE" smtClean="0"/>
              <a:t>12.10.16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555403-602F-3B45-A7EF-89F642683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47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0577A6-49A7-424F-B91C-A36AA134A100}" type="datetimeFigureOut">
              <a:rPr lang="de-DE" smtClean="0"/>
              <a:t>12.10.16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555403-602F-3B45-A7EF-89F642683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35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0577A6-49A7-424F-B91C-A36AA134A100}" type="datetimeFigureOut">
              <a:rPr lang="de-DE" smtClean="0"/>
              <a:t>12.10.16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555403-602F-3B45-A7EF-89F642683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87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0577A6-49A7-424F-B91C-A36AA134A100}" type="datetimeFigureOut">
              <a:rPr lang="de-DE" smtClean="0"/>
              <a:t>12.10.16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555403-602F-3B45-A7EF-89F642683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32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0577A6-49A7-424F-B91C-A36AA134A100}" type="datetimeFigureOut">
              <a:rPr lang="de-DE" smtClean="0"/>
              <a:t>12.10.16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555403-602F-3B45-A7EF-89F642683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93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0577A6-49A7-424F-B91C-A36AA134A100}" type="datetimeFigureOut">
              <a:rPr lang="de-DE" smtClean="0"/>
              <a:t>12.10.16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555403-602F-3B45-A7EF-89F642683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42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0577A6-49A7-424F-B91C-A36AA134A100}" type="datetimeFigureOut">
              <a:rPr lang="de-DE" smtClean="0"/>
              <a:t>12.10.16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555403-602F-3B45-A7EF-89F642683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115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0577A6-49A7-424F-B91C-A36AA134A100}" type="datetimeFigureOut">
              <a:rPr lang="de-DE" smtClean="0"/>
              <a:t>12.10.16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555403-602F-3B45-A7EF-89F642683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2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0577A6-49A7-424F-B91C-A36AA134A100}" type="datetimeFigureOut">
              <a:rPr lang="de-DE" smtClean="0"/>
              <a:t>12.10.16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555403-602F-3B45-A7EF-89F642683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2712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0577A6-49A7-424F-B91C-A36AA134A100}" type="datetimeFigureOut">
              <a:rPr lang="de-DE" smtClean="0"/>
              <a:t>12.10.16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555403-602F-3B45-A7EF-89F642683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91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-180975" y="-171450"/>
            <a:ext cx="649288" cy="7921625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de-DE">
              <a:latin typeface="Times" pitchFamily="-110" charset="0"/>
            </a:endParaRPr>
          </a:p>
        </p:txBody>
      </p:sp>
      <p:sp>
        <p:nvSpPr>
          <p:cNvPr id="8" name="Rechteck 1"/>
          <p:cNvSpPr>
            <a:spLocks noChangeArrowheads="1"/>
          </p:cNvSpPr>
          <p:nvPr userDrawn="1"/>
        </p:nvSpPr>
        <p:spPr bwMode="auto">
          <a:xfrm>
            <a:off x="-107950" y="6237288"/>
            <a:ext cx="9469438" cy="863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de-DE"/>
          </a:p>
        </p:txBody>
      </p:sp>
      <p:sp>
        <p:nvSpPr>
          <p:cNvPr id="9" name="Textfeld 1"/>
          <p:cNvSpPr txBox="1">
            <a:spLocks noChangeArrowheads="1"/>
          </p:cNvSpPr>
          <p:nvPr userDrawn="1"/>
        </p:nvSpPr>
        <p:spPr bwMode="auto">
          <a:xfrm>
            <a:off x="971550" y="6381750"/>
            <a:ext cx="3733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sz="1600" dirty="0" smtClean="0">
                <a:solidFill>
                  <a:srgbClr val="FFFFFF"/>
                </a:solidFill>
                <a:latin typeface="Gill Sans" charset="0"/>
                <a:cs typeface="Gill Sans" charset="0"/>
              </a:rPr>
              <a:t>ICMEO. Luxemburg 17-18/10/2016</a:t>
            </a:r>
          </a:p>
        </p:txBody>
      </p:sp>
      <p:sp>
        <p:nvSpPr>
          <p:cNvPr id="10" name="Textfeld 5"/>
          <p:cNvSpPr txBox="1">
            <a:spLocks noChangeArrowheads="1"/>
          </p:cNvSpPr>
          <p:nvPr userDrawn="1"/>
        </p:nvSpPr>
        <p:spPr bwMode="auto">
          <a:xfrm>
            <a:off x="7380288" y="6381750"/>
            <a:ext cx="3095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sz="1600" smtClean="0">
                <a:solidFill>
                  <a:srgbClr val="FFFFFF"/>
                </a:solidFill>
                <a:latin typeface="Gill Sans" charset="0"/>
                <a:cs typeface="Gill Sans" charset="0"/>
              </a:rPr>
              <a:t>Markus Theunert</a:t>
            </a:r>
          </a:p>
        </p:txBody>
      </p:sp>
    </p:spTree>
    <p:extLst>
      <p:ext uri="{BB962C8B-B14F-4D97-AF65-F5344CB8AC3E}">
        <p14:creationId xmlns:p14="http://schemas.microsoft.com/office/powerpoint/2010/main" val="91353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hyperlink" Target="http://www.mencare.swiss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ctrTitle"/>
          </p:nvPr>
        </p:nvSpPr>
        <p:spPr bwMode="auto">
          <a:xfrm>
            <a:off x="971550" y="1414463"/>
            <a:ext cx="7848600" cy="41027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de-DE" sz="2400" b="1" dirty="0" err="1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To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share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fair. </a:t>
            </a:r>
            <a:b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1. </a:t>
            </a:r>
            <a:r>
              <a:rPr lang="de-DE" sz="2400" b="1" dirty="0" err="1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Why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?</a:t>
            </a:r>
            <a:b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2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. </a:t>
            </a:r>
            <a:r>
              <a:rPr lang="de-DE" sz="2400" b="1" dirty="0" err="1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How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?</a:t>
            </a:r>
            <a:b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	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3. 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Who?</a:t>
            </a:r>
            <a:b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endParaRPr lang="de-DE" sz="2400" b="1" dirty="0">
              <a:solidFill>
                <a:schemeClr val="accent1">
                  <a:lumMod val="25000"/>
                </a:schemeClr>
              </a:solidFill>
              <a:latin typeface="Gill Sans"/>
              <a:ea typeface="ＭＳ Ｐゴシック" charset="0"/>
              <a:cs typeface="Gill Sans"/>
            </a:endParaRPr>
          </a:p>
        </p:txBody>
      </p:sp>
      <p:pic>
        <p:nvPicPr>
          <p:cNvPr id="4" name="Bild 3" descr="simon Kopie_kle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25" y="-1"/>
            <a:ext cx="4693870" cy="625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23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2581" y="5757691"/>
            <a:ext cx="7565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i="1" dirty="0" err="1" smtClean="0"/>
              <a:t>How</a:t>
            </a:r>
            <a:r>
              <a:rPr lang="de-DE" sz="1200" i="1" dirty="0" smtClean="0"/>
              <a:t> do </a:t>
            </a:r>
            <a:r>
              <a:rPr lang="de-DE" sz="1200" i="1" dirty="0" err="1" smtClean="0"/>
              <a:t>working</a:t>
            </a:r>
            <a:r>
              <a:rPr lang="de-DE" sz="1200" i="1" dirty="0"/>
              <a:t>-time </a:t>
            </a:r>
            <a:r>
              <a:rPr lang="de-DE" sz="1200" i="1" dirty="0" err="1" smtClean="0"/>
              <a:t>and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social</a:t>
            </a:r>
            <a:r>
              <a:rPr lang="de-DE" sz="1200" i="1" dirty="0"/>
              <a:t>/</a:t>
            </a:r>
            <a:r>
              <a:rPr lang="de-DE" sz="1200" i="1" dirty="0" err="1" smtClean="0"/>
              <a:t>family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commitments</a:t>
            </a:r>
            <a:r>
              <a:rPr lang="de-DE" sz="1200" i="1" dirty="0" smtClean="0"/>
              <a:t> fit? (</a:t>
            </a:r>
            <a:r>
              <a:rPr lang="de-DE" sz="1200" i="1" dirty="0" smtClean="0">
                <a:latin typeface="Gill Sans"/>
                <a:cs typeface="Gill Sans"/>
              </a:rPr>
              <a:t>Source: </a:t>
            </a:r>
            <a:r>
              <a:rPr lang="de-DE" sz="1200" i="1" dirty="0" err="1" smtClean="0">
                <a:latin typeface="Gill Sans"/>
                <a:cs typeface="Gill Sans"/>
              </a:rPr>
              <a:t>Fifth</a:t>
            </a:r>
            <a:r>
              <a:rPr lang="de-DE" sz="1200" i="1" dirty="0" smtClean="0">
                <a:latin typeface="Gill Sans"/>
                <a:cs typeface="Gill Sans"/>
              </a:rPr>
              <a:t> </a:t>
            </a:r>
            <a:r>
              <a:rPr lang="de-DE" sz="1200" i="1" dirty="0">
                <a:latin typeface="Gill Sans"/>
                <a:cs typeface="Gill Sans"/>
              </a:rPr>
              <a:t>European Working </a:t>
            </a:r>
            <a:r>
              <a:rPr lang="de-DE" sz="1200" i="1" dirty="0" err="1">
                <a:latin typeface="Gill Sans"/>
                <a:cs typeface="Gill Sans"/>
              </a:rPr>
              <a:t>Condition</a:t>
            </a:r>
            <a:r>
              <a:rPr lang="de-DE" sz="1200" i="1" dirty="0">
                <a:latin typeface="Gill Sans"/>
                <a:cs typeface="Gill Sans"/>
              </a:rPr>
              <a:t> Survey </a:t>
            </a:r>
            <a:r>
              <a:rPr lang="de-DE" sz="1200" i="1" dirty="0" smtClean="0">
                <a:latin typeface="Gill Sans"/>
                <a:cs typeface="Gill Sans"/>
              </a:rPr>
              <a:t>/ </a:t>
            </a:r>
            <a:r>
              <a:rPr lang="de-DE" sz="1200" i="1" dirty="0" err="1" smtClean="0">
                <a:latin typeface="Gill Sans"/>
                <a:cs typeface="Gill Sans"/>
              </a:rPr>
              <a:t>Eurofound</a:t>
            </a:r>
            <a:r>
              <a:rPr lang="de-DE" sz="1200" i="1" dirty="0" smtClean="0">
                <a:latin typeface="Gill Sans"/>
                <a:cs typeface="Gill Sans"/>
              </a:rPr>
              <a:t>)</a:t>
            </a:r>
          </a:p>
          <a:p>
            <a:endParaRPr lang="de-DE" sz="1200" i="1" dirty="0">
              <a:latin typeface="Gill Sans"/>
              <a:cs typeface="Gill San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71550" y="404813"/>
            <a:ext cx="80660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1</a:t>
            </a:r>
            <a:r>
              <a:rPr lang="de-DE" sz="2400" b="1" dirty="0">
                <a:solidFill>
                  <a:srgbClr val="BBE0E3"/>
                </a:solidFill>
                <a:latin typeface="Gill Sans"/>
                <a:cs typeface="Gill Sans"/>
              </a:rPr>
              <a:t> </a:t>
            </a: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2 3 </a:t>
            </a:r>
          </a:p>
        </p:txBody>
      </p:sp>
      <p:pic>
        <p:nvPicPr>
          <p:cNvPr id="9" name="Bild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11568"/>
            <a:ext cx="727233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feil nach links 9"/>
          <p:cNvSpPr/>
          <p:nvPr/>
        </p:nvSpPr>
        <p:spPr bwMode="auto">
          <a:xfrm rot="18584490">
            <a:off x="4139772" y="1000339"/>
            <a:ext cx="1138238" cy="720725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de-DE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9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ctrTitle"/>
          </p:nvPr>
        </p:nvSpPr>
        <p:spPr bwMode="auto">
          <a:xfrm>
            <a:off x="971550" y="1414463"/>
            <a:ext cx="7848600" cy="41027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Because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it‘s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just </a:t>
            </a:r>
            <a:b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</a:b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/>
            </a:r>
            <a:b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</a:b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Because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it‘s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a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need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/>
            </a:r>
            <a:b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</a:b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 err="1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Because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it‘s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profitable </a:t>
            </a:r>
            <a:endParaRPr lang="de-DE" sz="2400" b="1" dirty="0">
              <a:solidFill>
                <a:schemeClr val="accent1">
                  <a:lumMod val="25000"/>
                </a:schemeClr>
              </a:solidFill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3074" name="Textfeld 1"/>
          <p:cNvSpPr txBox="1">
            <a:spLocks noChangeArrowheads="1"/>
          </p:cNvSpPr>
          <p:nvPr/>
        </p:nvSpPr>
        <p:spPr bwMode="auto">
          <a:xfrm>
            <a:off x="969963" y="374650"/>
            <a:ext cx="8066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de-DE" b="1" dirty="0" smtClean="0">
                <a:solidFill>
                  <a:schemeClr val="accent1"/>
                </a:solidFill>
                <a:latin typeface="Gill Sans" charset="0"/>
                <a:cs typeface="Gill Sans" charset="0"/>
              </a:rPr>
              <a:t>1 </a:t>
            </a:r>
            <a:r>
              <a:rPr lang="de-DE" b="1" dirty="0" err="1" smtClean="0">
                <a:solidFill>
                  <a:schemeClr val="accent1"/>
                </a:solidFill>
                <a:latin typeface="Gill Sans" charset="0"/>
                <a:cs typeface="Gill Sans" charset="0"/>
              </a:rPr>
              <a:t>Why</a:t>
            </a:r>
            <a:r>
              <a:rPr lang="de-DE" b="1" dirty="0">
                <a:solidFill>
                  <a:schemeClr val="accent1"/>
                </a:solidFill>
                <a:latin typeface="Gill Sans" charset="0"/>
                <a:cs typeface="Gill Sans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453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7" y="576263"/>
            <a:ext cx="67691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68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ctrTitle"/>
          </p:nvPr>
        </p:nvSpPr>
        <p:spPr bwMode="auto">
          <a:xfrm>
            <a:off x="971550" y="1414463"/>
            <a:ext cx="7542887" cy="41027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de-DE" sz="2400" b="1" dirty="0" err="1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By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valuing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what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is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already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done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By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showing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individual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benefits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/>
            </a:r>
            <a:b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</a:b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/>
            </a:r>
            <a:b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</a:b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By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taking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multilevel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action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/>
            </a:r>
            <a:b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</a:b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/>
            </a:r>
            <a:b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</a:b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By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creating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adequate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conditions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/>
            </a:r>
            <a:b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</a:b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endParaRPr lang="de-DE" sz="2400" b="1" dirty="0">
              <a:solidFill>
                <a:schemeClr val="accent1">
                  <a:lumMod val="25000"/>
                </a:schemeClr>
              </a:solidFill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3074" name="Textfeld 1"/>
          <p:cNvSpPr txBox="1">
            <a:spLocks noChangeArrowheads="1"/>
          </p:cNvSpPr>
          <p:nvPr/>
        </p:nvSpPr>
        <p:spPr bwMode="auto">
          <a:xfrm>
            <a:off x="969963" y="374650"/>
            <a:ext cx="8066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de-DE" b="1" dirty="0">
                <a:solidFill>
                  <a:schemeClr val="accent1"/>
                </a:solidFill>
                <a:latin typeface="Gill Sans" charset="0"/>
                <a:cs typeface="Gill Sans" charset="0"/>
              </a:rPr>
              <a:t>2</a:t>
            </a:r>
            <a:r>
              <a:rPr lang="de-DE" b="1" dirty="0" smtClean="0">
                <a:solidFill>
                  <a:schemeClr val="accent1"/>
                </a:solidFill>
                <a:latin typeface="Gill Sans" charset="0"/>
                <a:cs typeface="Gill Sans" charset="0"/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  <a:latin typeface="Gill Sans" charset="0"/>
                <a:cs typeface="Gill Sans" charset="0"/>
              </a:rPr>
              <a:t>How</a:t>
            </a:r>
            <a:r>
              <a:rPr lang="de-DE" b="1" dirty="0" smtClean="0">
                <a:solidFill>
                  <a:schemeClr val="accent1"/>
                </a:solidFill>
                <a:latin typeface="Gill Sans" charset="0"/>
                <a:cs typeface="Gill Sans" charset="0"/>
              </a:rPr>
              <a:t>?</a:t>
            </a:r>
            <a:endParaRPr lang="de-DE" b="1" dirty="0">
              <a:solidFill>
                <a:schemeClr val="accent1"/>
              </a:solidFill>
              <a:latin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76993" y="109423"/>
            <a:ext cx="7376089" cy="604957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Relationality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r>
              <a:rPr lang="de-DE" b="1" dirty="0" err="1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and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b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de-DE" b="1" dirty="0" err="1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Responsibility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/>
            </a:r>
            <a:b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r>
              <a:rPr lang="de-DE" b="1" dirty="0" err="1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as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Attitude </a:t>
            </a:r>
            <a:r>
              <a:rPr lang="de-DE" b="1" dirty="0" err="1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and</a:t>
            </a: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b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de-DE" b="1" dirty="0" err="1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Competency</a:t>
            </a:r>
            <a:endParaRPr lang="de-DE" b="1" dirty="0">
              <a:solidFill>
                <a:schemeClr val="accent5">
                  <a:lumMod val="50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71550" y="404813"/>
            <a:ext cx="80660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1</a:t>
            </a:r>
            <a:r>
              <a:rPr lang="de-DE" sz="2400" b="1" dirty="0">
                <a:solidFill>
                  <a:srgbClr val="BBE0E3"/>
                </a:solidFill>
                <a:latin typeface="Gill Sans"/>
                <a:cs typeface="Gill Sans"/>
              </a:rPr>
              <a:t> 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2</a:t>
            </a: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 3 </a:t>
            </a:r>
          </a:p>
        </p:txBody>
      </p:sp>
    </p:spTree>
    <p:extLst>
      <p:ext uri="{BB962C8B-B14F-4D97-AF65-F5344CB8AC3E}">
        <p14:creationId xmlns:p14="http://schemas.microsoft.com/office/powerpoint/2010/main" val="3232721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76993" y="109423"/>
            <a:ext cx="7376089" cy="604957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Relationality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r>
              <a:rPr lang="de-DE" b="1" dirty="0" err="1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and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b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de-DE" b="1" dirty="0" err="1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Responsibility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/>
            </a:r>
            <a:b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r>
              <a:rPr lang="de-DE" b="1" dirty="0" err="1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as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Attitude </a:t>
            </a:r>
            <a:r>
              <a:rPr lang="de-DE" b="1" dirty="0" err="1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and</a:t>
            </a: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b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de-DE" b="1" dirty="0" err="1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Competency</a:t>
            </a:r>
            <a:endParaRPr lang="de-DE" b="1" dirty="0">
              <a:solidFill>
                <a:schemeClr val="accent5">
                  <a:lumMod val="50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31146" y="194091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Taking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Care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of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the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Household</a:t>
            </a:r>
            <a:endParaRPr lang="de-CH" sz="16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71550" y="404813"/>
            <a:ext cx="80660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1</a:t>
            </a:r>
            <a:r>
              <a:rPr lang="de-DE" sz="2400" b="1" dirty="0">
                <a:solidFill>
                  <a:srgbClr val="BBE0E3"/>
                </a:solidFill>
                <a:latin typeface="Gill Sans"/>
                <a:cs typeface="Gill Sans"/>
              </a:rPr>
              <a:t> 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2</a:t>
            </a: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 3 </a:t>
            </a:r>
          </a:p>
        </p:txBody>
      </p:sp>
    </p:spTree>
    <p:extLst>
      <p:ext uri="{BB962C8B-B14F-4D97-AF65-F5344CB8AC3E}">
        <p14:creationId xmlns:p14="http://schemas.microsoft.com/office/powerpoint/2010/main" val="345578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76993" y="109423"/>
            <a:ext cx="7376089" cy="604957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Relationality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r>
              <a:rPr lang="de-DE" b="1" dirty="0" err="1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and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b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de-DE" b="1" dirty="0" err="1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Responsibility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/>
            </a:r>
            <a:b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r>
              <a:rPr lang="de-DE" b="1" dirty="0" err="1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as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Attitude </a:t>
            </a:r>
            <a:r>
              <a:rPr lang="de-DE" b="1" dirty="0" err="1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and</a:t>
            </a: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b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de-DE" b="1" dirty="0" err="1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Competency</a:t>
            </a:r>
            <a:endParaRPr lang="de-DE" b="1" dirty="0">
              <a:solidFill>
                <a:schemeClr val="accent5">
                  <a:lumMod val="50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99276" y="838870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Caring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about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/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for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Children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(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Fatherhood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)</a:t>
            </a:r>
            <a:endParaRPr lang="de-CH" sz="16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31146" y="194091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Taking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Care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of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the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Household</a:t>
            </a:r>
            <a:endParaRPr lang="de-CH" sz="16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71550" y="404813"/>
            <a:ext cx="80660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1</a:t>
            </a:r>
            <a:r>
              <a:rPr lang="de-DE" sz="2400" b="1" dirty="0">
                <a:solidFill>
                  <a:srgbClr val="BBE0E3"/>
                </a:solidFill>
                <a:latin typeface="Gill Sans"/>
                <a:cs typeface="Gill Sans"/>
              </a:rPr>
              <a:t> 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2</a:t>
            </a: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 3 </a:t>
            </a:r>
          </a:p>
        </p:txBody>
      </p:sp>
    </p:spTree>
    <p:extLst>
      <p:ext uri="{BB962C8B-B14F-4D97-AF65-F5344CB8AC3E}">
        <p14:creationId xmlns:p14="http://schemas.microsoft.com/office/powerpoint/2010/main" val="2427274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76993" y="109423"/>
            <a:ext cx="7376089" cy="604957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Relationality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r>
              <a:rPr lang="de-DE" b="1" dirty="0" err="1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and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b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de-DE" b="1" dirty="0" err="1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Responsibility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/>
            </a:r>
            <a:b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r>
              <a:rPr lang="de-DE" b="1" dirty="0" err="1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as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Attitude </a:t>
            </a:r>
            <a:r>
              <a:rPr lang="de-DE" b="1" dirty="0" err="1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and</a:t>
            </a: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b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de-DE" b="1" dirty="0" err="1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Competency</a:t>
            </a:r>
            <a:endParaRPr lang="de-DE" b="1" dirty="0">
              <a:solidFill>
                <a:schemeClr val="accent5">
                  <a:lumMod val="50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76473" y="2122205"/>
            <a:ext cx="2016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Caring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about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/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for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Family 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(Partners, </a:t>
            </a:r>
            <a:r>
              <a:rPr lang="de-DE" sz="12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Parents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, Relatives) </a:t>
            </a:r>
            <a:endParaRPr lang="de-CH" sz="12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99276" y="838870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Caring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about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/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for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Children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(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Fatherhood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)</a:t>
            </a:r>
            <a:endParaRPr lang="de-CH" sz="16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31146" y="194091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Taking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Care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of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the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Household</a:t>
            </a:r>
            <a:endParaRPr lang="de-CH" sz="16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71550" y="404813"/>
            <a:ext cx="80660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1</a:t>
            </a:r>
            <a:r>
              <a:rPr lang="de-DE" sz="2400" b="1" dirty="0">
                <a:solidFill>
                  <a:srgbClr val="BBE0E3"/>
                </a:solidFill>
                <a:latin typeface="Gill Sans"/>
                <a:cs typeface="Gill Sans"/>
              </a:rPr>
              <a:t> 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2</a:t>
            </a: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 3 </a:t>
            </a:r>
          </a:p>
        </p:txBody>
      </p:sp>
    </p:spTree>
    <p:extLst>
      <p:ext uri="{BB962C8B-B14F-4D97-AF65-F5344CB8AC3E}">
        <p14:creationId xmlns:p14="http://schemas.microsoft.com/office/powerpoint/2010/main" val="163061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76993" y="109423"/>
            <a:ext cx="7376089" cy="604957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Relationality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r>
              <a:rPr lang="de-DE" b="1" dirty="0" err="1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and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b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de-DE" b="1" dirty="0" err="1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Responsibility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/>
            </a:r>
            <a:b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r>
              <a:rPr lang="de-DE" b="1" dirty="0" err="1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as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Attitude </a:t>
            </a:r>
            <a:r>
              <a:rPr lang="de-DE" b="1" dirty="0" err="1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and</a:t>
            </a: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b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de-DE" b="1" dirty="0" err="1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Competency</a:t>
            </a:r>
            <a:endParaRPr lang="de-DE" b="1" dirty="0">
              <a:solidFill>
                <a:schemeClr val="accent5">
                  <a:lumMod val="50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76473" y="2122205"/>
            <a:ext cx="2016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Caring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about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/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for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Family 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(Partners, </a:t>
            </a:r>
            <a:r>
              <a:rPr lang="de-DE" sz="12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Parents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, Relatives) </a:t>
            </a:r>
            <a:endParaRPr lang="de-CH" sz="12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99276" y="838870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Caring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about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/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for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Children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(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Fatherhood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)</a:t>
            </a:r>
            <a:endParaRPr lang="de-CH" sz="16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96602" y="3490205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Caring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about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/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for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Others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(</a:t>
            </a:r>
            <a:r>
              <a:rPr lang="de-DE" sz="12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Friends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, </a:t>
            </a:r>
            <a:r>
              <a:rPr lang="de-DE" sz="1200" dirty="0" err="1" smtClean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Neighbors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200" dirty="0" smtClean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etc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.)</a:t>
            </a:r>
            <a:endParaRPr lang="de-CH" sz="12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31146" y="194091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Taking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Care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of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the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Household</a:t>
            </a:r>
            <a:endParaRPr lang="de-CH" sz="16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71550" y="404813"/>
            <a:ext cx="80660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1</a:t>
            </a:r>
            <a:r>
              <a:rPr lang="de-DE" sz="2400" b="1" dirty="0">
                <a:solidFill>
                  <a:srgbClr val="BBE0E3"/>
                </a:solidFill>
                <a:latin typeface="Gill Sans"/>
                <a:cs typeface="Gill Sans"/>
              </a:rPr>
              <a:t> 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2</a:t>
            </a: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 3 </a:t>
            </a:r>
          </a:p>
        </p:txBody>
      </p:sp>
    </p:spTree>
    <p:extLst>
      <p:ext uri="{BB962C8B-B14F-4D97-AF65-F5344CB8AC3E}">
        <p14:creationId xmlns:p14="http://schemas.microsoft.com/office/powerpoint/2010/main" val="2677982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76993" y="109423"/>
            <a:ext cx="7376089" cy="604957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Relationality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r>
              <a:rPr lang="de-DE" b="1" dirty="0" err="1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and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b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de-DE" b="1" dirty="0" err="1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Responsibility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/>
            </a:r>
            <a:b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r>
              <a:rPr lang="de-DE" b="1" dirty="0" err="1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as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Attitude </a:t>
            </a:r>
            <a:r>
              <a:rPr lang="de-DE" b="1" dirty="0" err="1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and</a:t>
            </a: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b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de-DE" b="1" dirty="0" err="1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Competency</a:t>
            </a:r>
            <a:endParaRPr lang="de-DE" b="1" dirty="0">
              <a:solidFill>
                <a:schemeClr val="accent5">
                  <a:lumMod val="50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75751" y="4549310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Caring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for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the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Community /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Volunteer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Work</a:t>
            </a:r>
            <a:endParaRPr lang="de-CH" sz="16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76473" y="2122205"/>
            <a:ext cx="2016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Caring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about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/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for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Family 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(Partners, </a:t>
            </a:r>
            <a:r>
              <a:rPr lang="de-DE" sz="12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Parents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, Relatives) </a:t>
            </a:r>
            <a:endParaRPr lang="de-CH" sz="12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99276" y="838870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Caring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about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/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for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Children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(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Fatherhood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)</a:t>
            </a:r>
            <a:endParaRPr lang="de-CH" sz="16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96602" y="3490205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Caring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about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/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for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Others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(</a:t>
            </a:r>
            <a:r>
              <a:rPr lang="de-DE" sz="12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Friends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, </a:t>
            </a:r>
            <a:r>
              <a:rPr lang="de-DE" sz="1200" dirty="0" err="1" smtClean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Neighbors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200" dirty="0" smtClean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etc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.)</a:t>
            </a:r>
            <a:endParaRPr lang="de-CH" sz="12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31146" y="194091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Taking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Care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of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the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Household</a:t>
            </a:r>
            <a:endParaRPr lang="de-CH" sz="16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71550" y="404813"/>
            <a:ext cx="80660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1</a:t>
            </a:r>
            <a:r>
              <a:rPr lang="de-DE" sz="2400" b="1" dirty="0">
                <a:solidFill>
                  <a:srgbClr val="BBE0E3"/>
                </a:solidFill>
                <a:latin typeface="Gill Sans"/>
                <a:cs typeface="Gill Sans"/>
              </a:rPr>
              <a:t> 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2</a:t>
            </a: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 3 </a:t>
            </a:r>
          </a:p>
        </p:txBody>
      </p:sp>
    </p:spTree>
    <p:extLst>
      <p:ext uri="{BB962C8B-B14F-4D97-AF65-F5344CB8AC3E}">
        <p14:creationId xmlns:p14="http://schemas.microsoft.com/office/powerpoint/2010/main" val="180495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971550" y="404813"/>
            <a:ext cx="80660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1</a:t>
            </a:r>
            <a:r>
              <a:rPr lang="de-DE" sz="2400" b="1" dirty="0">
                <a:solidFill>
                  <a:srgbClr val="BBE0E3"/>
                </a:solidFill>
                <a:latin typeface="Gill Sans"/>
                <a:cs typeface="Gill Sans"/>
              </a:rPr>
              <a:t> </a:t>
            </a: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2 3 </a:t>
            </a:r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 bwMode="auto">
          <a:xfrm>
            <a:off x="971550" y="1414463"/>
            <a:ext cx="7848600" cy="41027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UN </a:t>
            </a:r>
            <a:r>
              <a:rPr lang="de-DE" sz="2400" b="1" dirty="0" err="1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Sustainable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Development 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Goal 5 </a:t>
            </a:r>
            <a:b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«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To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ensure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women’s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full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and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effective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participation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and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equal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opportunities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for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leadership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at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all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levels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of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decision-making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in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political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,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economic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and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public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life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.» </a:t>
            </a:r>
            <a:r>
              <a:rPr lang="de-CH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CH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endParaRPr lang="de-DE" sz="2400" b="1" i="1" dirty="0">
              <a:solidFill>
                <a:schemeClr val="accent1">
                  <a:lumMod val="25000"/>
                </a:schemeClr>
              </a:solidFill>
              <a:latin typeface="Gill Sans"/>
              <a:ea typeface="ＭＳ Ｐゴシック" charset="0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1575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76993" y="109423"/>
            <a:ext cx="7376089" cy="604957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Relationality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r>
              <a:rPr lang="de-DE" b="1" dirty="0" err="1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and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b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de-DE" b="1" dirty="0" err="1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Responsibility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/>
            </a:r>
            <a:b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r>
              <a:rPr lang="de-DE" b="1" dirty="0" err="1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as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Attitude </a:t>
            </a:r>
            <a:r>
              <a:rPr lang="de-DE" b="1" dirty="0" err="1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and</a:t>
            </a: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b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de-DE" b="1" dirty="0" err="1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Competency</a:t>
            </a:r>
            <a:endParaRPr lang="de-DE" b="1" dirty="0">
              <a:solidFill>
                <a:schemeClr val="accent5">
                  <a:lumMod val="50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75751" y="4549310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Caring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for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the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Community /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Volunteer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Work</a:t>
            </a:r>
            <a:endParaRPr lang="de-CH" sz="16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76473" y="2122205"/>
            <a:ext cx="2016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Caring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about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/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for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Family 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(Partners, </a:t>
            </a:r>
            <a:r>
              <a:rPr lang="de-DE" sz="12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Parents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, Relatives) </a:t>
            </a:r>
            <a:endParaRPr lang="de-CH" sz="12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99276" y="838870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Caring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about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/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for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Children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(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Fatherhood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)</a:t>
            </a:r>
            <a:endParaRPr lang="de-CH" sz="16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96602" y="3490205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Caring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about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/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for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Others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(</a:t>
            </a:r>
            <a:r>
              <a:rPr lang="de-DE" sz="12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Friends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, </a:t>
            </a:r>
            <a:r>
              <a:rPr lang="de-DE" sz="1200" dirty="0" err="1" smtClean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Neighbors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200" dirty="0" smtClean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etc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.)</a:t>
            </a:r>
            <a:endParaRPr lang="de-CH" sz="12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31146" y="194091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Taking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Care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of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the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Household</a:t>
            </a:r>
            <a:endParaRPr lang="de-CH" sz="16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69405" y="4566243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Caring</a:t>
            </a:r>
            <a:r>
              <a:rPr lang="de-CH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CH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about</a:t>
            </a:r>
            <a:r>
              <a:rPr lang="de-CH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Nature/ </a:t>
            </a:r>
            <a:r>
              <a:rPr lang="de-CH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Taking</a:t>
            </a:r>
            <a:r>
              <a:rPr lang="de-CH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Care </a:t>
            </a:r>
            <a:r>
              <a:rPr lang="de-CH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of</a:t>
            </a:r>
            <a:r>
              <a:rPr lang="de-CH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CH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the</a:t>
            </a:r>
            <a:r>
              <a:rPr lang="de-CH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Environment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971550" y="404813"/>
            <a:ext cx="80660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1</a:t>
            </a:r>
            <a:r>
              <a:rPr lang="de-DE" sz="2400" b="1" dirty="0">
                <a:solidFill>
                  <a:srgbClr val="BBE0E3"/>
                </a:solidFill>
                <a:latin typeface="Gill Sans"/>
                <a:cs typeface="Gill Sans"/>
              </a:rPr>
              <a:t> 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2</a:t>
            </a: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 3 </a:t>
            </a:r>
          </a:p>
        </p:txBody>
      </p:sp>
    </p:spTree>
    <p:extLst>
      <p:ext uri="{BB962C8B-B14F-4D97-AF65-F5344CB8AC3E}">
        <p14:creationId xmlns:p14="http://schemas.microsoft.com/office/powerpoint/2010/main" val="1267814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76993" y="109423"/>
            <a:ext cx="7376089" cy="604957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Relationality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r>
              <a:rPr lang="de-DE" b="1" dirty="0" err="1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and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b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de-DE" b="1" dirty="0" err="1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Responsibility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/>
            </a:r>
            <a:b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r>
              <a:rPr lang="de-DE" b="1" dirty="0" err="1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as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Attitude </a:t>
            </a:r>
            <a:r>
              <a:rPr lang="de-DE" b="1" dirty="0" err="1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and</a:t>
            </a: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b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de-DE" b="1" dirty="0" err="1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Competency</a:t>
            </a:r>
            <a:endParaRPr lang="de-DE" b="1" dirty="0">
              <a:solidFill>
                <a:schemeClr val="accent5">
                  <a:lumMod val="50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55486" y="3491458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de-CH" sz="1600" dirty="0" err="1">
                <a:latin typeface="Gill Sans"/>
                <a:ea typeface="Calibri"/>
                <a:cs typeface="Gill Sans"/>
              </a:rPr>
              <a:t>Self</a:t>
            </a:r>
            <a:r>
              <a:rPr lang="de-CH" sz="1600" dirty="0">
                <a:latin typeface="Gill Sans"/>
                <a:ea typeface="Calibri"/>
                <a:cs typeface="Gill Sans"/>
              </a:rPr>
              <a:t>-Care / </a:t>
            </a:r>
            <a:r>
              <a:rPr lang="de-CH" sz="1600" dirty="0" smtClean="0">
                <a:latin typeface="Gill Sans"/>
                <a:ea typeface="Calibri"/>
                <a:cs typeface="Gill Sans"/>
              </a:rPr>
              <a:t/>
            </a:r>
            <a:br>
              <a:rPr lang="de-CH" sz="1600" dirty="0" smtClean="0">
                <a:latin typeface="Gill Sans"/>
                <a:ea typeface="Calibri"/>
                <a:cs typeface="Gill Sans"/>
              </a:rPr>
            </a:br>
            <a:r>
              <a:rPr lang="de-CH" sz="1600" dirty="0" err="1" smtClean="0">
                <a:latin typeface="Gill Sans"/>
                <a:ea typeface="Calibri"/>
                <a:cs typeface="Gill Sans"/>
              </a:rPr>
              <a:t>Men‘s</a:t>
            </a:r>
            <a:r>
              <a:rPr lang="de-CH" sz="1600" dirty="0">
                <a:latin typeface="Gill Sans"/>
                <a:ea typeface="Calibri"/>
                <a:cs typeface="Gill Sans"/>
              </a:rPr>
              <a:t> </a:t>
            </a:r>
            <a:r>
              <a:rPr lang="de-CH" sz="1600" dirty="0" err="1" smtClean="0">
                <a:latin typeface="Gill Sans"/>
                <a:ea typeface="Calibri"/>
                <a:cs typeface="Gill Sans"/>
              </a:rPr>
              <a:t>Health</a:t>
            </a:r>
            <a:endParaRPr lang="de-CH" sz="1600" dirty="0">
              <a:latin typeface="Gill Sans"/>
              <a:ea typeface="Calibri"/>
              <a:cs typeface="Gill San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75751" y="4549310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Caring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for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the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Community /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Volunteer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Work</a:t>
            </a:r>
            <a:endParaRPr lang="de-CH" sz="16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76473" y="2122205"/>
            <a:ext cx="2016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Caring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about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/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for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Family 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(Partners, </a:t>
            </a:r>
            <a:r>
              <a:rPr lang="de-DE" sz="12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Parents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, Relatives) </a:t>
            </a:r>
            <a:endParaRPr lang="de-CH" sz="12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99276" y="838870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Caring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about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/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for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Children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(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Fatherhood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)</a:t>
            </a:r>
            <a:endParaRPr lang="de-CH" sz="16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96602" y="3490205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Caring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about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/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for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Others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(</a:t>
            </a:r>
            <a:r>
              <a:rPr lang="de-DE" sz="12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Friends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, </a:t>
            </a:r>
            <a:r>
              <a:rPr lang="de-DE" sz="1200" dirty="0" err="1" smtClean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Neighbors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200" dirty="0" smtClean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etc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.)</a:t>
            </a:r>
            <a:endParaRPr lang="de-CH" sz="12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31146" y="194091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Taking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Care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of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the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Household</a:t>
            </a:r>
            <a:endParaRPr lang="de-CH" sz="16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69405" y="4566243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Caring</a:t>
            </a:r>
            <a:r>
              <a:rPr lang="de-CH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CH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about</a:t>
            </a:r>
            <a:r>
              <a:rPr lang="de-CH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Nature/ </a:t>
            </a:r>
            <a:r>
              <a:rPr lang="de-CH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Taking</a:t>
            </a:r>
            <a:r>
              <a:rPr lang="de-CH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Care </a:t>
            </a:r>
            <a:r>
              <a:rPr lang="de-CH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of</a:t>
            </a:r>
            <a:r>
              <a:rPr lang="de-CH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CH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the</a:t>
            </a:r>
            <a:r>
              <a:rPr lang="de-CH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Environment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971550" y="404813"/>
            <a:ext cx="80660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1</a:t>
            </a:r>
            <a:r>
              <a:rPr lang="de-DE" sz="2400" b="1" dirty="0">
                <a:solidFill>
                  <a:srgbClr val="BBE0E3"/>
                </a:solidFill>
                <a:latin typeface="Gill Sans"/>
                <a:cs typeface="Gill Sans"/>
              </a:rPr>
              <a:t> 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2</a:t>
            </a: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 3 </a:t>
            </a:r>
          </a:p>
        </p:txBody>
      </p:sp>
    </p:spTree>
    <p:extLst>
      <p:ext uri="{BB962C8B-B14F-4D97-AF65-F5344CB8AC3E}">
        <p14:creationId xmlns:p14="http://schemas.microsoft.com/office/powerpoint/2010/main" val="248378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76993" y="109423"/>
            <a:ext cx="7376089" cy="604957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Relationality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r>
              <a:rPr lang="de-DE" b="1" dirty="0" err="1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and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b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de-DE" b="1" dirty="0" err="1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Responsibility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/>
            </a:r>
            <a:b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r>
              <a:rPr lang="de-DE" b="1" dirty="0" err="1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as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Attitude </a:t>
            </a:r>
            <a:r>
              <a:rPr lang="de-DE" b="1" dirty="0" err="1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and</a:t>
            </a: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b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de-DE" b="1" dirty="0" err="1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Competency</a:t>
            </a:r>
            <a:endParaRPr lang="de-DE" b="1" dirty="0">
              <a:solidFill>
                <a:schemeClr val="accent5">
                  <a:lumMod val="50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55486" y="3491458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de-CH" sz="1600" dirty="0" err="1">
                <a:latin typeface="Gill Sans"/>
                <a:ea typeface="Calibri"/>
                <a:cs typeface="Gill Sans"/>
              </a:rPr>
              <a:t>Self</a:t>
            </a:r>
            <a:r>
              <a:rPr lang="de-CH" sz="1600" dirty="0">
                <a:latin typeface="Gill Sans"/>
                <a:ea typeface="Calibri"/>
                <a:cs typeface="Gill Sans"/>
              </a:rPr>
              <a:t>-Care / </a:t>
            </a:r>
            <a:r>
              <a:rPr lang="de-CH" sz="1600" dirty="0" smtClean="0">
                <a:latin typeface="Gill Sans"/>
                <a:ea typeface="Calibri"/>
                <a:cs typeface="Gill Sans"/>
              </a:rPr>
              <a:t/>
            </a:r>
            <a:br>
              <a:rPr lang="de-CH" sz="1600" dirty="0" smtClean="0">
                <a:latin typeface="Gill Sans"/>
                <a:ea typeface="Calibri"/>
                <a:cs typeface="Gill Sans"/>
              </a:rPr>
            </a:br>
            <a:r>
              <a:rPr lang="de-CH" sz="1600" dirty="0" err="1" smtClean="0">
                <a:latin typeface="Gill Sans"/>
                <a:ea typeface="Calibri"/>
                <a:cs typeface="Gill Sans"/>
              </a:rPr>
              <a:t>Men‘s</a:t>
            </a:r>
            <a:r>
              <a:rPr lang="de-CH" sz="1600" dirty="0">
                <a:latin typeface="Gill Sans"/>
                <a:ea typeface="Calibri"/>
                <a:cs typeface="Gill Sans"/>
              </a:rPr>
              <a:t> </a:t>
            </a:r>
            <a:r>
              <a:rPr lang="de-CH" sz="1600" dirty="0" err="1" smtClean="0">
                <a:latin typeface="Gill Sans"/>
                <a:ea typeface="Calibri"/>
                <a:cs typeface="Gill Sans"/>
              </a:rPr>
              <a:t>Health</a:t>
            </a:r>
            <a:endParaRPr lang="de-CH" sz="1600" dirty="0">
              <a:latin typeface="Gill Sans"/>
              <a:ea typeface="Calibri"/>
              <a:cs typeface="Gill San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75751" y="4549310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Caring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for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the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Community /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Volunteer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Work</a:t>
            </a:r>
            <a:endParaRPr lang="de-CH" sz="16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11079" y="2117626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Professional </a:t>
            </a:r>
            <a:r>
              <a:rPr lang="de-DE" sz="1600" dirty="0" err="1" smtClean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Contributions</a:t>
            </a:r>
            <a:endParaRPr lang="de-CH" sz="1600" dirty="0">
              <a:latin typeface="Gill Sans"/>
              <a:ea typeface="Calibri"/>
              <a:cs typeface="Gill San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76473" y="2122205"/>
            <a:ext cx="2016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Caring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about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/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for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Family 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(Partners, </a:t>
            </a:r>
            <a:r>
              <a:rPr lang="de-DE" sz="12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Parents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, Relatives) </a:t>
            </a:r>
            <a:endParaRPr lang="de-CH" sz="12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99276" y="838870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Caring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about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/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for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Children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(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Fatherhood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)</a:t>
            </a:r>
            <a:endParaRPr lang="de-CH" sz="16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96602" y="3490205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Caring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about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/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for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Others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(</a:t>
            </a:r>
            <a:r>
              <a:rPr lang="de-DE" sz="12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Friends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, </a:t>
            </a:r>
            <a:r>
              <a:rPr lang="de-DE" sz="1200" dirty="0" err="1" smtClean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Neighbors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200" dirty="0" smtClean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etc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.)</a:t>
            </a:r>
            <a:endParaRPr lang="de-CH" sz="12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31146" y="194091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Taking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Care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of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the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Household</a:t>
            </a:r>
            <a:endParaRPr lang="de-CH" sz="16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69405" y="4566243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Caring</a:t>
            </a:r>
            <a:r>
              <a:rPr lang="de-CH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CH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about</a:t>
            </a:r>
            <a:r>
              <a:rPr lang="de-CH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Nature/ </a:t>
            </a:r>
            <a:r>
              <a:rPr lang="de-CH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Taking</a:t>
            </a:r>
            <a:r>
              <a:rPr lang="de-CH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Care </a:t>
            </a:r>
            <a:r>
              <a:rPr lang="de-CH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of</a:t>
            </a:r>
            <a:r>
              <a:rPr lang="de-CH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CH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the</a:t>
            </a:r>
            <a:r>
              <a:rPr lang="de-CH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Environment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971550" y="404813"/>
            <a:ext cx="80660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1</a:t>
            </a:r>
            <a:r>
              <a:rPr lang="de-DE" sz="2400" b="1" dirty="0">
                <a:solidFill>
                  <a:srgbClr val="BBE0E3"/>
                </a:solidFill>
                <a:latin typeface="Gill Sans"/>
                <a:cs typeface="Gill Sans"/>
              </a:rPr>
              <a:t> 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2</a:t>
            </a: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 3 </a:t>
            </a:r>
          </a:p>
        </p:txBody>
      </p:sp>
    </p:spTree>
    <p:extLst>
      <p:ext uri="{BB962C8B-B14F-4D97-AF65-F5344CB8AC3E}">
        <p14:creationId xmlns:p14="http://schemas.microsoft.com/office/powerpoint/2010/main" val="626364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76993" y="109423"/>
            <a:ext cx="7376089" cy="604957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Relationality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r>
              <a:rPr lang="de-DE" b="1" dirty="0" err="1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and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b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de-DE" b="1" dirty="0" err="1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Responsibility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/>
            </a:r>
            <a:b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r>
              <a:rPr lang="de-DE" b="1" dirty="0" err="1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as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Attitude </a:t>
            </a:r>
            <a:r>
              <a:rPr lang="de-DE" b="1" dirty="0" err="1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and</a:t>
            </a: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b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de-DE" b="1" dirty="0" err="1" smtClean="0">
                <a:solidFill>
                  <a:schemeClr val="accent5">
                    <a:lumMod val="50000"/>
                  </a:schemeClr>
                </a:solidFill>
                <a:latin typeface="Gill Sans"/>
                <a:cs typeface="Gill Sans"/>
              </a:rPr>
              <a:t>Competency</a:t>
            </a:r>
            <a:endParaRPr lang="de-DE" b="1" dirty="0">
              <a:solidFill>
                <a:schemeClr val="accent5">
                  <a:lumMod val="50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55486" y="3491458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de-CH" sz="1600" dirty="0" err="1">
                <a:latin typeface="Gill Sans"/>
                <a:ea typeface="Calibri"/>
                <a:cs typeface="Gill Sans"/>
              </a:rPr>
              <a:t>Self</a:t>
            </a:r>
            <a:r>
              <a:rPr lang="de-CH" sz="1600" dirty="0">
                <a:latin typeface="Gill Sans"/>
                <a:ea typeface="Calibri"/>
                <a:cs typeface="Gill Sans"/>
              </a:rPr>
              <a:t>-Care / </a:t>
            </a:r>
            <a:r>
              <a:rPr lang="de-CH" sz="1600" dirty="0" smtClean="0">
                <a:latin typeface="Gill Sans"/>
                <a:ea typeface="Calibri"/>
                <a:cs typeface="Gill Sans"/>
              </a:rPr>
              <a:t/>
            </a:r>
            <a:br>
              <a:rPr lang="de-CH" sz="1600" dirty="0" smtClean="0">
                <a:latin typeface="Gill Sans"/>
                <a:ea typeface="Calibri"/>
                <a:cs typeface="Gill Sans"/>
              </a:rPr>
            </a:br>
            <a:r>
              <a:rPr lang="de-CH" sz="1600" dirty="0" err="1" smtClean="0">
                <a:latin typeface="Gill Sans"/>
                <a:ea typeface="Calibri"/>
                <a:cs typeface="Gill Sans"/>
              </a:rPr>
              <a:t>Men‘s</a:t>
            </a:r>
            <a:r>
              <a:rPr lang="de-CH" sz="1600" dirty="0">
                <a:latin typeface="Gill Sans"/>
                <a:ea typeface="Calibri"/>
                <a:cs typeface="Gill Sans"/>
              </a:rPr>
              <a:t> </a:t>
            </a:r>
            <a:r>
              <a:rPr lang="de-CH" sz="1600" dirty="0" err="1" smtClean="0">
                <a:latin typeface="Gill Sans"/>
                <a:ea typeface="Calibri"/>
                <a:cs typeface="Gill Sans"/>
              </a:rPr>
              <a:t>Health</a:t>
            </a:r>
            <a:endParaRPr lang="de-CH" sz="1600" dirty="0">
              <a:latin typeface="Gill Sans"/>
              <a:ea typeface="Calibri"/>
              <a:cs typeface="Gill San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75751" y="4549310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Caring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for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the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Community /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Volunteer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Work</a:t>
            </a:r>
            <a:endParaRPr lang="de-CH" sz="16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11079" y="2117626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Professional </a:t>
            </a:r>
            <a:r>
              <a:rPr lang="de-DE" sz="1600" dirty="0" err="1" smtClean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Contributions</a:t>
            </a:r>
            <a:endParaRPr lang="de-CH" sz="1600" dirty="0">
              <a:latin typeface="Gill Sans"/>
              <a:ea typeface="Calibri"/>
              <a:cs typeface="Gill San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76473" y="2122205"/>
            <a:ext cx="2016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Caring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about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/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for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Family 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(Partners, </a:t>
            </a:r>
            <a:r>
              <a:rPr lang="de-DE" sz="12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Parents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, Relatives) </a:t>
            </a:r>
            <a:endParaRPr lang="de-CH" sz="12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99276" y="838870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Caring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about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/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for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Children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(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Fatherhood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)</a:t>
            </a:r>
            <a:endParaRPr lang="de-CH" sz="16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96602" y="3490205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Caring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about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/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for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Others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(</a:t>
            </a:r>
            <a:r>
              <a:rPr lang="de-DE" sz="12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Friends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, </a:t>
            </a:r>
            <a:r>
              <a:rPr lang="de-DE" sz="1200" dirty="0" err="1" smtClean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Neighbors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200" dirty="0" smtClean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etc</a:t>
            </a:r>
            <a:r>
              <a:rPr lang="de-DE" sz="12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.)</a:t>
            </a:r>
            <a:endParaRPr lang="de-CH" sz="12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31146" y="194091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Taking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Care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of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the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Household</a:t>
            </a:r>
            <a:endParaRPr lang="de-CH" sz="16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69405" y="4566243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Caring</a:t>
            </a:r>
            <a:r>
              <a:rPr lang="de-CH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CH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about</a:t>
            </a:r>
            <a:r>
              <a:rPr lang="de-CH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Nature/ </a:t>
            </a:r>
            <a:r>
              <a:rPr lang="de-CH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Taking</a:t>
            </a:r>
            <a:r>
              <a:rPr lang="de-CH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Care </a:t>
            </a:r>
            <a:r>
              <a:rPr lang="de-CH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of</a:t>
            </a:r>
            <a:r>
              <a:rPr lang="de-CH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CH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the</a:t>
            </a:r>
            <a:r>
              <a:rPr lang="de-CH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Environment</a:t>
            </a:r>
          </a:p>
        </p:txBody>
      </p:sp>
      <p:sp>
        <p:nvSpPr>
          <p:cNvPr id="12" name="Oval 11"/>
          <p:cNvSpPr/>
          <p:nvPr/>
        </p:nvSpPr>
        <p:spPr>
          <a:xfrm>
            <a:off x="5623492" y="829044"/>
            <a:ext cx="1980000" cy="129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DBEE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Material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Aspects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of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Caregiving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/ </a:t>
            </a:r>
            <a:r>
              <a:rPr lang="de-DE" sz="1600" dirty="0" err="1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Earning</a:t>
            </a:r>
            <a:r>
              <a:rPr lang="de-DE" sz="1600" dirty="0">
                <a:solidFill>
                  <a:srgbClr val="FFFFFF"/>
                </a:solidFill>
                <a:latin typeface="Gill Sans"/>
                <a:ea typeface="Calibri"/>
                <a:cs typeface="Gill Sans"/>
              </a:rPr>
              <a:t> Money</a:t>
            </a:r>
            <a:endParaRPr lang="de-CH" sz="1600" dirty="0">
              <a:solidFill>
                <a:srgbClr val="FFFFFF"/>
              </a:solidFill>
              <a:latin typeface="Gill Sans"/>
              <a:ea typeface="Calibri"/>
              <a:cs typeface="Gill San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971550" y="404813"/>
            <a:ext cx="80660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1</a:t>
            </a:r>
            <a:r>
              <a:rPr lang="de-DE" sz="2400" b="1" dirty="0">
                <a:solidFill>
                  <a:srgbClr val="BBE0E3"/>
                </a:solidFill>
                <a:latin typeface="Gill Sans"/>
                <a:cs typeface="Gill Sans"/>
              </a:rPr>
              <a:t> 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2</a:t>
            </a: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 3 </a:t>
            </a:r>
          </a:p>
        </p:txBody>
      </p:sp>
    </p:spTree>
    <p:extLst>
      <p:ext uri="{BB962C8B-B14F-4D97-AF65-F5344CB8AC3E}">
        <p14:creationId xmlns:p14="http://schemas.microsoft.com/office/powerpoint/2010/main" val="3161282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ctrTitle"/>
          </p:nvPr>
        </p:nvSpPr>
        <p:spPr bwMode="auto">
          <a:xfrm>
            <a:off x="971550" y="1414463"/>
            <a:ext cx="7542887" cy="41027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By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valuing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what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is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already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done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/>
            </a:r>
            <a:b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</a:b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 err="1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By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showing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individual </a:t>
            </a:r>
            <a:r>
              <a:rPr lang="de-DE" sz="2400" b="1" dirty="0" err="1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benefits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By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taking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multilevel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action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/>
            </a:r>
            <a:b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</a:b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/>
            </a:r>
            <a:b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</a:b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By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creating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adequate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conditions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/>
            </a:r>
            <a:b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</a:b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endParaRPr lang="de-DE" sz="2400" b="1" dirty="0">
              <a:solidFill>
                <a:schemeClr val="accent1">
                  <a:lumMod val="25000"/>
                </a:schemeClr>
              </a:solidFill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3074" name="Textfeld 1"/>
          <p:cNvSpPr txBox="1">
            <a:spLocks noChangeArrowheads="1"/>
          </p:cNvSpPr>
          <p:nvPr/>
        </p:nvSpPr>
        <p:spPr bwMode="auto">
          <a:xfrm>
            <a:off x="969963" y="374650"/>
            <a:ext cx="8066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de-DE" b="1" dirty="0">
                <a:solidFill>
                  <a:schemeClr val="accent1"/>
                </a:solidFill>
                <a:latin typeface="Gill Sans" charset="0"/>
                <a:cs typeface="Gill Sans" charset="0"/>
              </a:rPr>
              <a:t>2</a:t>
            </a:r>
            <a:r>
              <a:rPr lang="de-DE" b="1" dirty="0" smtClean="0">
                <a:solidFill>
                  <a:schemeClr val="accent1"/>
                </a:solidFill>
                <a:latin typeface="Gill Sans" charset="0"/>
                <a:cs typeface="Gill Sans" charset="0"/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  <a:latin typeface="Gill Sans" charset="0"/>
                <a:cs typeface="Gill Sans" charset="0"/>
              </a:rPr>
              <a:t>How</a:t>
            </a:r>
            <a:r>
              <a:rPr lang="de-DE" b="1" dirty="0" smtClean="0">
                <a:solidFill>
                  <a:schemeClr val="accent1"/>
                </a:solidFill>
                <a:latin typeface="Gill Sans" charset="0"/>
                <a:cs typeface="Gill Sans" charset="0"/>
              </a:rPr>
              <a:t>?</a:t>
            </a:r>
            <a:endParaRPr lang="de-DE" b="1" dirty="0">
              <a:solidFill>
                <a:schemeClr val="accent1"/>
              </a:solidFill>
              <a:latin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0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State-of-the-Worlds-Fathers_23June2015 (verschoben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63" y="475662"/>
            <a:ext cx="3537133" cy="516965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40581" y="4228078"/>
            <a:ext cx="323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Gill Sans"/>
                <a:cs typeface="Gill Sans"/>
              </a:rPr>
              <a:t>Download:</a:t>
            </a:r>
          </a:p>
          <a:p>
            <a:r>
              <a:rPr lang="de-DE" sz="2400" dirty="0" smtClean="0">
                <a:latin typeface="Gill Sans"/>
                <a:cs typeface="Gill Sans"/>
              </a:rPr>
              <a:t>http</a:t>
            </a:r>
            <a:r>
              <a:rPr lang="de-DE" sz="2400" dirty="0">
                <a:latin typeface="Gill Sans"/>
                <a:cs typeface="Gill Sans"/>
              </a:rPr>
              <a:t>://</a:t>
            </a:r>
            <a:r>
              <a:rPr lang="de-DE" sz="2400" dirty="0" err="1">
                <a:latin typeface="Gill Sans"/>
                <a:cs typeface="Gill Sans"/>
              </a:rPr>
              <a:t>sowf.men-care.org</a:t>
            </a:r>
            <a:endParaRPr lang="de-DE" sz="24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6570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ctrTitle"/>
          </p:nvPr>
        </p:nvSpPr>
        <p:spPr bwMode="auto">
          <a:xfrm>
            <a:off x="971550" y="1414463"/>
            <a:ext cx="7542887" cy="41027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By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valuing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what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is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already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done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/>
            </a:r>
            <a:b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</a:b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/>
            </a:r>
            <a:b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</a:b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By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showing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individual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benefits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/>
            </a:r>
            <a:b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</a:b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By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taking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multilevel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action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By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creating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adequate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conditions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/>
            </a:r>
            <a:b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</a:b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endParaRPr lang="de-DE" sz="2400" b="1" dirty="0">
              <a:solidFill>
                <a:schemeClr val="accent1">
                  <a:lumMod val="25000"/>
                </a:schemeClr>
              </a:solidFill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3074" name="Textfeld 1"/>
          <p:cNvSpPr txBox="1">
            <a:spLocks noChangeArrowheads="1"/>
          </p:cNvSpPr>
          <p:nvPr/>
        </p:nvSpPr>
        <p:spPr bwMode="auto">
          <a:xfrm>
            <a:off x="969963" y="374650"/>
            <a:ext cx="8066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de-DE" b="1" dirty="0">
                <a:solidFill>
                  <a:schemeClr val="accent1"/>
                </a:solidFill>
                <a:latin typeface="Gill Sans" charset="0"/>
                <a:cs typeface="Gill Sans" charset="0"/>
              </a:rPr>
              <a:t>2</a:t>
            </a:r>
            <a:r>
              <a:rPr lang="de-DE" b="1" dirty="0" smtClean="0">
                <a:solidFill>
                  <a:schemeClr val="accent1"/>
                </a:solidFill>
                <a:latin typeface="Gill Sans" charset="0"/>
                <a:cs typeface="Gill Sans" charset="0"/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  <a:latin typeface="Gill Sans" charset="0"/>
                <a:cs typeface="Gill Sans" charset="0"/>
              </a:rPr>
              <a:t>How</a:t>
            </a:r>
            <a:r>
              <a:rPr lang="de-DE" b="1" dirty="0" smtClean="0">
                <a:solidFill>
                  <a:schemeClr val="accent1"/>
                </a:solidFill>
                <a:latin typeface="Gill Sans" charset="0"/>
                <a:cs typeface="Gill Sans" charset="0"/>
              </a:rPr>
              <a:t>?</a:t>
            </a:r>
            <a:endParaRPr lang="de-DE" b="1" dirty="0">
              <a:solidFill>
                <a:schemeClr val="accent1"/>
              </a:solidFill>
              <a:latin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6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feld 1"/>
          <p:cNvSpPr txBox="1">
            <a:spLocks noChangeArrowheads="1"/>
          </p:cNvSpPr>
          <p:nvPr/>
        </p:nvSpPr>
        <p:spPr bwMode="auto">
          <a:xfrm>
            <a:off x="969963" y="374650"/>
            <a:ext cx="8066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de-DE" b="1" dirty="0">
                <a:solidFill>
                  <a:schemeClr val="accent1"/>
                </a:solidFill>
                <a:latin typeface="Gill Sans" charset="0"/>
                <a:cs typeface="Gill Sans" charset="0"/>
              </a:rPr>
              <a:t>2</a:t>
            </a:r>
            <a:r>
              <a:rPr lang="de-DE" b="1" dirty="0" smtClean="0">
                <a:solidFill>
                  <a:schemeClr val="accent1"/>
                </a:solidFill>
                <a:latin typeface="Gill Sans" charset="0"/>
                <a:cs typeface="Gill Sans" charset="0"/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  <a:latin typeface="Gill Sans" charset="0"/>
                <a:cs typeface="Gill Sans" charset="0"/>
              </a:rPr>
              <a:t>How</a:t>
            </a:r>
            <a:r>
              <a:rPr lang="de-DE" b="1" dirty="0" smtClean="0">
                <a:solidFill>
                  <a:schemeClr val="accent1"/>
                </a:solidFill>
                <a:latin typeface="Gill Sans" charset="0"/>
                <a:cs typeface="Gill Sans" charset="0"/>
              </a:rPr>
              <a:t>?</a:t>
            </a:r>
            <a:endParaRPr lang="de-DE" b="1" dirty="0">
              <a:solidFill>
                <a:schemeClr val="accent1"/>
              </a:solidFill>
              <a:latin typeface="Gill Sans" charset="0"/>
              <a:cs typeface="Gill Sans" charset="0"/>
            </a:endParaRPr>
          </a:p>
        </p:txBody>
      </p:sp>
      <p:pic>
        <p:nvPicPr>
          <p:cNvPr id="3" name="Bild 2" descr="Logo-Mencare_bla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3" y="2526704"/>
            <a:ext cx="7097105" cy="97185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969962" y="4632126"/>
            <a:ext cx="7097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Gill Sans"/>
                <a:cs typeface="Gill Sans"/>
                <a:hlinkClick r:id="rId4"/>
              </a:rPr>
              <a:t>http://www.mencare.swiss</a:t>
            </a:r>
            <a:r>
              <a:rPr lang="de-DE" sz="2400" dirty="0" smtClean="0">
                <a:latin typeface="Gill Sans"/>
                <a:cs typeface="Gill Sans"/>
              </a:rPr>
              <a:t> (English </a:t>
            </a:r>
            <a:r>
              <a:rPr lang="de-DE" sz="2400" dirty="0" err="1" smtClean="0">
                <a:latin typeface="Gill Sans"/>
                <a:cs typeface="Gill Sans"/>
              </a:rPr>
              <a:t>version</a:t>
            </a:r>
            <a:r>
              <a:rPr lang="de-DE" sz="2400" dirty="0" smtClean="0">
                <a:latin typeface="Gill Sans"/>
                <a:cs typeface="Gill Sans"/>
              </a:rPr>
              <a:t> </a:t>
            </a:r>
            <a:r>
              <a:rPr lang="de-DE" sz="2400" dirty="0" err="1" smtClean="0">
                <a:latin typeface="Gill Sans"/>
                <a:cs typeface="Gill Sans"/>
              </a:rPr>
              <a:t>available</a:t>
            </a:r>
            <a:r>
              <a:rPr lang="de-DE" sz="2400" dirty="0" smtClean="0">
                <a:latin typeface="Gill Sans"/>
                <a:cs typeface="Gill Sans"/>
              </a:rPr>
              <a:t>)</a:t>
            </a:r>
            <a:endParaRPr lang="de-DE" sz="24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75116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/>
          <p:cNvSpPr txBox="1"/>
          <p:nvPr/>
        </p:nvSpPr>
        <p:spPr>
          <a:xfrm rot="16200000">
            <a:off x="154350" y="802301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>
                <a:latin typeface="Arial"/>
                <a:cs typeface="Arial"/>
              </a:rPr>
              <a:t>Societal</a:t>
            </a:r>
            <a:r>
              <a:rPr lang="de-DE" sz="1400" b="1" dirty="0" smtClean="0">
                <a:latin typeface="Arial"/>
                <a:cs typeface="Arial"/>
              </a:rPr>
              <a:t> 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21" name="Textfeld 20"/>
          <p:cNvSpPr txBox="1"/>
          <p:nvPr/>
        </p:nvSpPr>
        <p:spPr>
          <a:xfrm rot="16200000">
            <a:off x="153898" y="4916912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>
                <a:latin typeface="Arial"/>
                <a:cs typeface="Arial"/>
              </a:rPr>
              <a:t>Invididual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174105" y="3005197"/>
            <a:ext cx="144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>
                <a:latin typeface="Arial"/>
                <a:cs typeface="Arial"/>
              </a:rPr>
              <a:t>Institutional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774626" y="159445"/>
            <a:ext cx="1989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latin typeface="Arial"/>
                <a:cs typeface="Arial"/>
              </a:rPr>
              <a:t>Structural</a:t>
            </a:r>
            <a:r>
              <a:rPr lang="de-DE" sz="1400" b="1" dirty="0" smtClean="0">
                <a:latin typeface="Arial"/>
                <a:cs typeface="Arial"/>
              </a:rPr>
              <a:t> </a:t>
            </a:r>
            <a:r>
              <a:rPr lang="de-DE" sz="1400" b="1" dirty="0">
                <a:latin typeface="Arial"/>
                <a:cs typeface="Arial"/>
              </a:rPr>
              <a:t>C</a:t>
            </a:r>
            <a:r>
              <a:rPr lang="de-DE" sz="1400" b="1" dirty="0" smtClean="0">
                <a:latin typeface="Arial"/>
                <a:cs typeface="Arial"/>
              </a:rPr>
              <a:t>hange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050538" y="165531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Arial"/>
                <a:cs typeface="Arial"/>
              </a:rPr>
              <a:t>Information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774013" y="165865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latin typeface="Arial"/>
                <a:cs typeface="Arial"/>
              </a:rPr>
              <a:t>Values/</a:t>
            </a:r>
            <a:r>
              <a:rPr lang="de-DE" sz="1400" b="1" dirty="0" err="1" smtClean="0">
                <a:latin typeface="Arial"/>
                <a:cs typeface="Arial"/>
              </a:rPr>
              <a:t>Norms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941941" y="5643500"/>
            <a:ext cx="2013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latin typeface="Arial"/>
                <a:cs typeface="Arial"/>
              </a:rPr>
              <a:t>Behavioural</a:t>
            </a:r>
            <a:r>
              <a:rPr lang="de-DE" sz="1400" b="1" dirty="0" smtClean="0">
                <a:latin typeface="Arial"/>
                <a:cs typeface="Arial"/>
              </a:rPr>
              <a:t> Change 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050538" y="5650572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Arial"/>
                <a:cs typeface="Arial"/>
              </a:rPr>
              <a:t>Information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994609" y="5649078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latin typeface="Arial"/>
                <a:cs typeface="Arial"/>
              </a:rPr>
              <a:t>Values/</a:t>
            </a:r>
            <a:r>
              <a:rPr lang="de-DE" sz="1400" b="1" dirty="0" err="1" smtClean="0">
                <a:latin typeface="Arial"/>
                <a:cs typeface="Arial"/>
              </a:rPr>
              <a:t>Norms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052452" y="473642"/>
            <a:ext cx="7711734" cy="516985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19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/>
          <p:cNvSpPr txBox="1"/>
          <p:nvPr/>
        </p:nvSpPr>
        <p:spPr>
          <a:xfrm rot="16200000">
            <a:off x="125488" y="845591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>
                <a:latin typeface="Arial"/>
                <a:cs typeface="Arial"/>
              </a:rPr>
              <a:t>Societal</a:t>
            </a:r>
            <a:r>
              <a:rPr lang="de-DE" sz="1400" b="1" dirty="0" smtClean="0">
                <a:latin typeface="Arial"/>
                <a:cs typeface="Arial"/>
              </a:rPr>
              <a:t> 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21" name="Textfeld 20"/>
          <p:cNvSpPr txBox="1"/>
          <p:nvPr/>
        </p:nvSpPr>
        <p:spPr>
          <a:xfrm rot="16200000">
            <a:off x="125036" y="4960202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>
                <a:latin typeface="Arial"/>
                <a:cs typeface="Arial"/>
              </a:rPr>
              <a:t>Invididual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145243" y="3048487"/>
            <a:ext cx="144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>
                <a:latin typeface="Arial"/>
                <a:cs typeface="Arial"/>
              </a:rPr>
              <a:t>Institutional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021676" y="208821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Arial"/>
                <a:cs typeface="Arial"/>
              </a:rPr>
              <a:t>Information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913079" y="5686790"/>
            <a:ext cx="2013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latin typeface="Arial"/>
                <a:cs typeface="Arial"/>
              </a:rPr>
              <a:t>Behavioural</a:t>
            </a:r>
            <a:r>
              <a:rPr lang="de-DE" sz="1400" b="1" dirty="0" smtClean="0">
                <a:latin typeface="Arial"/>
                <a:cs typeface="Arial"/>
              </a:rPr>
              <a:t> Change 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021676" y="5693862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Arial"/>
                <a:cs typeface="Arial"/>
              </a:rPr>
              <a:t>Information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965747" y="5692368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latin typeface="Arial"/>
                <a:cs typeface="Arial"/>
              </a:rPr>
              <a:t>Values/</a:t>
            </a:r>
            <a:r>
              <a:rPr lang="de-DE" sz="1400" b="1" dirty="0" err="1" smtClean="0">
                <a:latin typeface="Arial"/>
                <a:cs typeface="Arial"/>
              </a:rPr>
              <a:t>Norms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023590" y="516932"/>
            <a:ext cx="7711734" cy="516985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1702887" y="1010121"/>
            <a:ext cx="1096776" cy="4314660"/>
          </a:xfrm>
          <a:prstGeom prst="rect">
            <a:avLst/>
          </a:prstGeom>
          <a:solidFill>
            <a:srgbClr val="FAC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118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971550" y="404813"/>
            <a:ext cx="80660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1</a:t>
            </a:r>
            <a:r>
              <a:rPr lang="de-DE" sz="2400" b="1" dirty="0">
                <a:solidFill>
                  <a:srgbClr val="BBE0E3"/>
                </a:solidFill>
                <a:latin typeface="Gill Sans"/>
                <a:cs typeface="Gill Sans"/>
              </a:rPr>
              <a:t> </a:t>
            </a: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2 3 </a:t>
            </a:r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 bwMode="auto">
          <a:xfrm>
            <a:off x="971550" y="1414463"/>
            <a:ext cx="7848600" cy="41027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de-DE" sz="2400" b="1" dirty="0" err="1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Missing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Link</a:t>
            </a:r>
            <a:r>
              <a:rPr lang="de-DE" sz="2400" b="1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i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i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«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To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ensure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i="1" dirty="0" err="1">
                <a:solidFill>
                  <a:schemeClr val="accent6"/>
                </a:solidFill>
                <a:latin typeface="Gill Sans"/>
                <a:ea typeface="ＭＳ Ｐゴシック" charset="0"/>
                <a:cs typeface="Gill Sans"/>
              </a:rPr>
              <a:t>men’s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full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and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effective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participation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and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equal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opportunities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for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leadership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at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all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levels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of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decision-making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in </a:t>
            </a:r>
            <a:r>
              <a:rPr lang="de-DE" sz="2400" i="1" dirty="0" err="1">
                <a:solidFill>
                  <a:srgbClr val="F79646"/>
                </a:solidFill>
                <a:latin typeface="Gill Sans"/>
                <a:ea typeface="ＭＳ Ｐゴシック" charset="0"/>
                <a:cs typeface="Gill Sans"/>
              </a:rPr>
              <a:t>family</a:t>
            </a:r>
            <a:r>
              <a:rPr lang="de-DE" sz="2400" i="1" dirty="0">
                <a:solidFill>
                  <a:srgbClr val="F79646"/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i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life</a:t>
            </a:r>
            <a:r>
              <a:rPr lang="de-DE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.»</a:t>
            </a:r>
            <a:r>
              <a:rPr lang="de-CH" sz="2400" i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endParaRPr lang="de-DE" sz="2400" i="1" dirty="0">
              <a:solidFill>
                <a:schemeClr val="accent1">
                  <a:lumMod val="25000"/>
                </a:schemeClr>
              </a:solidFill>
              <a:latin typeface="Gill Sans"/>
              <a:ea typeface="ＭＳ Ｐゴシック" charset="0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6598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/>
          <p:cNvSpPr txBox="1"/>
          <p:nvPr/>
        </p:nvSpPr>
        <p:spPr>
          <a:xfrm rot="16200000">
            <a:off x="125488" y="845591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>
                <a:latin typeface="Arial"/>
                <a:cs typeface="Arial"/>
              </a:rPr>
              <a:t>Societal</a:t>
            </a:r>
            <a:r>
              <a:rPr lang="de-DE" sz="1400" b="1" dirty="0" smtClean="0">
                <a:latin typeface="Arial"/>
                <a:cs typeface="Arial"/>
              </a:rPr>
              <a:t> 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21" name="Textfeld 20"/>
          <p:cNvSpPr txBox="1"/>
          <p:nvPr/>
        </p:nvSpPr>
        <p:spPr>
          <a:xfrm rot="16200000">
            <a:off x="125036" y="4960202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>
                <a:latin typeface="Arial"/>
                <a:cs typeface="Arial"/>
              </a:rPr>
              <a:t>Invididual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145243" y="3048487"/>
            <a:ext cx="144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>
                <a:latin typeface="Arial"/>
                <a:cs typeface="Arial"/>
              </a:rPr>
              <a:t>Institutional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745764" y="202735"/>
            <a:ext cx="1989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latin typeface="Arial"/>
                <a:cs typeface="Arial"/>
              </a:rPr>
              <a:t>Structural</a:t>
            </a:r>
            <a:r>
              <a:rPr lang="de-DE" sz="1400" b="1" dirty="0" smtClean="0">
                <a:latin typeface="Arial"/>
                <a:cs typeface="Arial"/>
              </a:rPr>
              <a:t> </a:t>
            </a:r>
            <a:r>
              <a:rPr lang="de-DE" sz="1400" b="1" dirty="0">
                <a:latin typeface="Arial"/>
                <a:cs typeface="Arial"/>
              </a:rPr>
              <a:t>C</a:t>
            </a:r>
            <a:r>
              <a:rPr lang="de-DE" sz="1400" b="1" dirty="0" smtClean="0">
                <a:latin typeface="Arial"/>
                <a:cs typeface="Arial"/>
              </a:rPr>
              <a:t>hange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021676" y="208821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Arial"/>
                <a:cs typeface="Arial"/>
              </a:rPr>
              <a:t>Information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745151" y="209155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latin typeface="Arial"/>
                <a:cs typeface="Arial"/>
              </a:rPr>
              <a:t>Values/</a:t>
            </a:r>
            <a:r>
              <a:rPr lang="de-DE" sz="1400" b="1" dirty="0" err="1" smtClean="0">
                <a:latin typeface="Arial"/>
                <a:cs typeface="Arial"/>
              </a:rPr>
              <a:t>Norms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913079" y="5686790"/>
            <a:ext cx="2013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latin typeface="Arial"/>
                <a:cs typeface="Arial"/>
              </a:rPr>
              <a:t>Behavioural</a:t>
            </a:r>
            <a:r>
              <a:rPr lang="de-DE" sz="1400" b="1" dirty="0" smtClean="0">
                <a:latin typeface="Arial"/>
                <a:cs typeface="Arial"/>
              </a:rPr>
              <a:t> Change 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021676" y="5693862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Arial"/>
                <a:cs typeface="Arial"/>
              </a:rPr>
              <a:t>Information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965747" y="5692368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latin typeface="Arial"/>
                <a:cs typeface="Arial"/>
              </a:rPr>
              <a:t>Values/</a:t>
            </a:r>
            <a:r>
              <a:rPr lang="de-DE" sz="1400" b="1" dirty="0" err="1" smtClean="0">
                <a:latin typeface="Arial"/>
                <a:cs typeface="Arial"/>
              </a:rPr>
              <a:t>Norms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023590" y="516932"/>
            <a:ext cx="7711734" cy="516985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Pfeil nach rechts 12"/>
          <p:cNvSpPr/>
          <p:nvPr/>
        </p:nvSpPr>
        <p:spPr>
          <a:xfrm>
            <a:off x="3477930" y="1010121"/>
            <a:ext cx="2230500" cy="431466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1702887" y="1010121"/>
            <a:ext cx="1096776" cy="4314660"/>
          </a:xfrm>
          <a:prstGeom prst="rect">
            <a:avLst/>
          </a:prstGeom>
          <a:solidFill>
            <a:srgbClr val="FAC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69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/>
          <p:cNvSpPr txBox="1"/>
          <p:nvPr/>
        </p:nvSpPr>
        <p:spPr>
          <a:xfrm rot="16200000">
            <a:off x="125488" y="845591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>
                <a:latin typeface="Arial"/>
                <a:cs typeface="Arial"/>
              </a:rPr>
              <a:t>Societal</a:t>
            </a:r>
            <a:r>
              <a:rPr lang="de-DE" sz="1400" b="1" dirty="0" smtClean="0">
                <a:latin typeface="Arial"/>
                <a:cs typeface="Arial"/>
              </a:rPr>
              <a:t> 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21" name="Textfeld 20"/>
          <p:cNvSpPr txBox="1"/>
          <p:nvPr/>
        </p:nvSpPr>
        <p:spPr>
          <a:xfrm rot="16200000">
            <a:off x="125036" y="4960202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>
                <a:latin typeface="Arial"/>
                <a:cs typeface="Arial"/>
              </a:rPr>
              <a:t>Invididual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145243" y="3048487"/>
            <a:ext cx="144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>
                <a:latin typeface="Arial"/>
                <a:cs typeface="Arial"/>
              </a:rPr>
              <a:t>Institutional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745764" y="202735"/>
            <a:ext cx="1989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latin typeface="Arial"/>
                <a:cs typeface="Arial"/>
              </a:rPr>
              <a:t>Structural</a:t>
            </a:r>
            <a:r>
              <a:rPr lang="de-DE" sz="1400" b="1" dirty="0" smtClean="0">
                <a:latin typeface="Arial"/>
                <a:cs typeface="Arial"/>
              </a:rPr>
              <a:t> </a:t>
            </a:r>
            <a:r>
              <a:rPr lang="de-DE" sz="1400" b="1" dirty="0">
                <a:latin typeface="Arial"/>
                <a:cs typeface="Arial"/>
              </a:rPr>
              <a:t>C</a:t>
            </a:r>
            <a:r>
              <a:rPr lang="de-DE" sz="1400" b="1" dirty="0" smtClean="0">
                <a:latin typeface="Arial"/>
                <a:cs typeface="Arial"/>
              </a:rPr>
              <a:t>hange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021676" y="208821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Arial"/>
                <a:cs typeface="Arial"/>
              </a:rPr>
              <a:t>Information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745151" y="209155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latin typeface="Arial"/>
                <a:cs typeface="Arial"/>
              </a:rPr>
              <a:t>Values/</a:t>
            </a:r>
            <a:r>
              <a:rPr lang="de-DE" sz="1400" b="1" dirty="0" err="1" smtClean="0">
                <a:latin typeface="Arial"/>
                <a:cs typeface="Arial"/>
              </a:rPr>
              <a:t>Norms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913079" y="5686790"/>
            <a:ext cx="2013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latin typeface="Arial"/>
                <a:cs typeface="Arial"/>
              </a:rPr>
              <a:t>Behavioural</a:t>
            </a:r>
            <a:r>
              <a:rPr lang="de-DE" sz="1400" b="1" dirty="0" smtClean="0">
                <a:latin typeface="Arial"/>
                <a:cs typeface="Arial"/>
              </a:rPr>
              <a:t> Change 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021676" y="5693862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Arial"/>
                <a:cs typeface="Arial"/>
              </a:rPr>
              <a:t>Information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965747" y="5692368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latin typeface="Arial"/>
                <a:cs typeface="Arial"/>
              </a:rPr>
              <a:t>Values/</a:t>
            </a:r>
            <a:r>
              <a:rPr lang="de-DE" sz="1400" b="1" dirty="0" err="1" smtClean="0">
                <a:latin typeface="Arial"/>
                <a:cs typeface="Arial"/>
              </a:rPr>
              <a:t>Norms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023590" y="516932"/>
            <a:ext cx="7711734" cy="516985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Pfeil nach rechts 12"/>
          <p:cNvSpPr/>
          <p:nvPr/>
        </p:nvSpPr>
        <p:spPr>
          <a:xfrm>
            <a:off x="3477930" y="1010121"/>
            <a:ext cx="2230500" cy="431466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 nach rechts 25"/>
          <p:cNvSpPr/>
          <p:nvPr/>
        </p:nvSpPr>
        <p:spPr>
          <a:xfrm rot="19747502">
            <a:off x="6299809" y="749103"/>
            <a:ext cx="1276559" cy="1620151"/>
          </a:xfrm>
          <a:prstGeom prst="rightArrow">
            <a:avLst>
              <a:gd name="adj1" fmla="val 50000"/>
              <a:gd name="adj2" fmla="val 4310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1702887" y="1010121"/>
            <a:ext cx="1096776" cy="4314660"/>
          </a:xfrm>
          <a:prstGeom prst="rect">
            <a:avLst/>
          </a:prstGeom>
          <a:solidFill>
            <a:srgbClr val="FAC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143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/>
          <p:cNvSpPr txBox="1"/>
          <p:nvPr/>
        </p:nvSpPr>
        <p:spPr>
          <a:xfrm rot="16200000">
            <a:off x="125488" y="845591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>
                <a:latin typeface="Arial"/>
                <a:cs typeface="Arial"/>
              </a:rPr>
              <a:t>Societal</a:t>
            </a:r>
            <a:r>
              <a:rPr lang="de-DE" sz="1400" b="1" dirty="0" smtClean="0">
                <a:latin typeface="Arial"/>
                <a:cs typeface="Arial"/>
              </a:rPr>
              <a:t> 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21" name="Textfeld 20"/>
          <p:cNvSpPr txBox="1"/>
          <p:nvPr/>
        </p:nvSpPr>
        <p:spPr>
          <a:xfrm rot="16200000">
            <a:off x="125036" y="4960202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>
                <a:latin typeface="Arial"/>
                <a:cs typeface="Arial"/>
              </a:rPr>
              <a:t>Invididual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145243" y="3048487"/>
            <a:ext cx="144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>
                <a:latin typeface="Arial"/>
                <a:cs typeface="Arial"/>
              </a:rPr>
              <a:t>Institutional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745764" y="202735"/>
            <a:ext cx="1989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latin typeface="Arial"/>
                <a:cs typeface="Arial"/>
              </a:rPr>
              <a:t>Structural</a:t>
            </a:r>
            <a:r>
              <a:rPr lang="de-DE" sz="1400" b="1" dirty="0" smtClean="0">
                <a:latin typeface="Arial"/>
                <a:cs typeface="Arial"/>
              </a:rPr>
              <a:t> </a:t>
            </a:r>
            <a:r>
              <a:rPr lang="de-DE" sz="1400" b="1" dirty="0">
                <a:latin typeface="Arial"/>
                <a:cs typeface="Arial"/>
              </a:rPr>
              <a:t>C</a:t>
            </a:r>
            <a:r>
              <a:rPr lang="de-DE" sz="1400" b="1" dirty="0" smtClean="0">
                <a:latin typeface="Arial"/>
                <a:cs typeface="Arial"/>
              </a:rPr>
              <a:t>hange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021676" y="208821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Arial"/>
                <a:cs typeface="Arial"/>
              </a:rPr>
              <a:t>Information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745151" y="209155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latin typeface="Arial"/>
                <a:cs typeface="Arial"/>
              </a:rPr>
              <a:t>Values/</a:t>
            </a:r>
            <a:r>
              <a:rPr lang="de-DE" sz="1400" b="1" dirty="0" err="1" smtClean="0">
                <a:latin typeface="Arial"/>
                <a:cs typeface="Arial"/>
              </a:rPr>
              <a:t>Norms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913079" y="5686790"/>
            <a:ext cx="2013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latin typeface="Arial"/>
                <a:cs typeface="Arial"/>
              </a:rPr>
              <a:t>Behavioural</a:t>
            </a:r>
            <a:r>
              <a:rPr lang="de-DE" sz="1400" b="1" dirty="0" smtClean="0">
                <a:latin typeface="Arial"/>
                <a:cs typeface="Arial"/>
              </a:rPr>
              <a:t> Change 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021676" y="5693862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Arial"/>
                <a:cs typeface="Arial"/>
              </a:rPr>
              <a:t>Information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965747" y="5692368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latin typeface="Arial"/>
                <a:cs typeface="Arial"/>
              </a:rPr>
              <a:t>Values/</a:t>
            </a:r>
            <a:r>
              <a:rPr lang="de-DE" sz="1400" b="1" dirty="0" err="1" smtClean="0">
                <a:latin typeface="Arial"/>
                <a:cs typeface="Arial"/>
              </a:rPr>
              <a:t>Norms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023590" y="516932"/>
            <a:ext cx="7711734" cy="516985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Pfeil nach rechts 12"/>
          <p:cNvSpPr/>
          <p:nvPr/>
        </p:nvSpPr>
        <p:spPr>
          <a:xfrm>
            <a:off x="3477930" y="1010121"/>
            <a:ext cx="2230500" cy="431466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 nach rechts 25"/>
          <p:cNvSpPr/>
          <p:nvPr/>
        </p:nvSpPr>
        <p:spPr>
          <a:xfrm rot="19747502">
            <a:off x="6299809" y="749103"/>
            <a:ext cx="1276559" cy="1620151"/>
          </a:xfrm>
          <a:prstGeom prst="rightArrow">
            <a:avLst>
              <a:gd name="adj1" fmla="val 50000"/>
              <a:gd name="adj2" fmla="val 4310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 nach rechts 26"/>
          <p:cNvSpPr/>
          <p:nvPr/>
        </p:nvSpPr>
        <p:spPr>
          <a:xfrm>
            <a:off x="6279037" y="2373389"/>
            <a:ext cx="1276559" cy="1620151"/>
          </a:xfrm>
          <a:prstGeom prst="rightArrow">
            <a:avLst>
              <a:gd name="adj1" fmla="val 50000"/>
              <a:gd name="adj2" fmla="val 4310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1702887" y="1010121"/>
            <a:ext cx="1096776" cy="4314660"/>
          </a:xfrm>
          <a:prstGeom prst="rect">
            <a:avLst/>
          </a:prstGeom>
          <a:solidFill>
            <a:srgbClr val="FAC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625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/>
          <p:cNvSpPr txBox="1"/>
          <p:nvPr/>
        </p:nvSpPr>
        <p:spPr>
          <a:xfrm rot="16200000">
            <a:off x="125488" y="845591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>
                <a:latin typeface="Arial"/>
                <a:cs typeface="Arial"/>
              </a:rPr>
              <a:t>Societal</a:t>
            </a:r>
            <a:r>
              <a:rPr lang="de-DE" sz="1400" b="1" dirty="0" smtClean="0">
                <a:latin typeface="Arial"/>
                <a:cs typeface="Arial"/>
              </a:rPr>
              <a:t> 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21" name="Textfeld 20"/>
          <p:cNvSpPr txBox="1"/>
          <p:nvPr/>
        </p:nvSpPr>
        <p:spPr>
          <a:xfrm rot="16200000">
            <a:off x="125036" y="4960202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>
                <a:latin typeface="Arial"/>
                <a:cs typeface="Arial"/>
              </a:rPr>
              <a:t>Invididual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145243" y="3048487"/>
            <a:ext cx="144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>
                <a:latin typeface="Arial"/>
                <a:cs typeface="Arial"/>
              </a:rPr>
              <a:t>Institutional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745764" y="202735"/>
            <a:ext cx="1989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latin typeface="Arial"/>
                <a:cs typeface="Arial"/>
              </a:rPr>
              <a:t>Structural</a:t>
            </a:r>
            <a:r>
              <a:rPr lang="de-DE" sz="1400" b="1" dirty="0" smtClean="0">
                <a:latin typeface="Arial"/>
                <a:cs typeface="Arial"/>
              </a:rPr>
              <a:t> </a:t>
            </a:r>
            <a:r>
              <a:rPr lang="de-DE" sz="1400" b="1" dirty="0">
                <a:latin typeface="Arial"/>
                <a:cs typeface="Arial"/>
              </a:rPr>
              <a:t>C</a:t>
            </a:r>
            <a:r>
              <a:rPr lang="de-DE" sz="1400" b="1" dirty="0" smtClean="0">
                <a:latin typeface="Arial"/>
                <a:cs typeface="Arial"/>
              </a:rPr>
              <a:t>hange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021676" y="208821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Arial"/>
                <a:cs typeface="Arial"/>
              </a:rPr>
              <a:t>Information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745151" y="209155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latin typeface="Arial"/>
                <a:cs typeface="Arial"/>
              </a:rPr>
              <a:t>Values/</a:t>
            </a:r>
            <a:r>
              <a:rPr lang="de-DE" sz="1400" b="1" dirty="0" err="1" smtClean="0">
                <a:latin typeface="Arial"/>
                <a:cs typeface="Arial"/>
              </a:rPr>
              <a:t>Norms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913079" y="5686790"/>
            <a:ext cx="2013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latin typeface="Arial"/>
                <a:cs typeface="Arial"/>
              </a:rPr>
              <a:t>Behavioural</a:t>
            </a:r>
            <a:r>
              <a:rPr lang="de-DE" sz="1400" b="1" dirty="0" smtClean="0">
                <a:latin typeface="Arial"/>
                <a:cs typeface="Arial"/>
              </a:rPr>
              <a:t> Change 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021676" y="5693862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Arial"/>
                <a:cs typeface="Arial"/>
              </a:rPr>
              <a:t>Information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965747" y="5692368"/>
            <a:ext cx="146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latin typeface="Arial"/>
                <a:cs typeface="Arial"/>
              </a:rPr>
              <a:t>Values/</a:t>
            </a:r>
            <a:r>
              <a:rPr lang="de-DE" sz="1400" b="1" dirty="0" err="1" smtClean="0">
                <a:latin typeface="Arial"/>
                <a:cs typeface="Arial"/>
              </a:rPr>
              <a:t>Norms</a:t>
            </a:r>
            <a:endParaRPr lang="de-DE" sz="1400" b="1" dirty="0">
              <a:latin typeface="Arial"/>
              <a:cs typeface="Arial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023590" y="516932"/>
            <a:ext cx="7711734" cy="516985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Pfeil nach rechts 12"/>
          <p:cNvSpPr/>
          <p:nvPr/>
        </p:nvSpPr>
        <p:spPr>
          <a:xfrm>
            <a:off x="3477930" y="1010121"/>
            <a:ext cx="2230500" cy="431466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 rot="1791447">
            <a:off x="6238287" y="3961963"/>
            <a:ext cx="1276559" cy="1620151"/>
          </a:xfrm>
          <a:prstGeom prst="rightArrow">
            <a:avLst>
              <a:gd name="adj1" fmla="val 50000"/>
              <a:gd name="adj2" fmla="val 4310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 nach rechts 25"/>
          <p:cNvSpPr/>
          <p:nvPr/>
        </p:nvSpPr>
        <p:spPr>
          <a:xfrm rot="19747502">
            <a:off x="6299809" y="749103"/>
            <a:ext cx="1276559" cy="1620151"/>
          </a:xfrm>
          <a:prstGeom prst="rightArrow">
            <a:avLst>
              <a:gd name="adj1" fmla="val 50000"/>
              <a:gd name="adj2" fmla="val 4310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 nach rechts 26"/>
          <p:cNvSpPr/>
          <p:nvPr/>
        </p:nvSpPr>
        <p:spPr>
          <a:xfrm>
            <a:off x="6279037" y="2373389"/>
            <a:ext cx="1276559" cy="1620151"/>
          </a:xfrm>
          <a:prstGeom prst="rightArrow">
            <a:avLst>
              <a:gd name="adj1" fmla="val 50000"/>
              <a:gd name="adj2" fmla="val 4310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1702887" y="1010121"/>
            <a:ext cx="1096776" cy="4314660"/>
          </a:xfrm>
          <a:prstGeom prst="rect">
            <a:avLst/>
          </a:prstGeom>
          <a:solidFill>
            <a:srgbClr val="FAC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270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ctrTitle"/>
          </p:nvPr>
        </p:nvSpPr>
        <p:spPr bwMode="auto">
          <a:xfrm>
            <a:off x="971550" y="1414463"/>
            <a:ext cx="7542887" cy="41027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By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valuing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what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is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already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done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By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showing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individual </a:t>
            </a: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benefits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By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taking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multilevel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action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By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creating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adequate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conditions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/>
            </a:r>
            <a:b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</a:b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endParaRPr lang="de-DE" sz="2400" b="1" dirty="0">
              <a:solidFill>
                <a:schemeClr val="accent1">
                  <a:lumMod val="25000"/>
                </a:schemeClr>
              </a:solidFill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3074" name="Textfeld 1"/>
          <p:cNvSpPr txBox="1">
            <a:spLocks noChangeArrowheads="1"/>
          </p:cNvSpPr>
          <p:nvPr/>
        </p:nvSpPr>
        <p:spPr bwMode="auto">
          <a:xfrm>
            <a:off x="969963" y="374650"/>
            <a:ext cx="8066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de-DE" b="1" dirty="0">
                <a:solidFill>
                  <a:schemeClr val="accent1"/>
                </a:solidFill>
                <a:latin typeface="Gill Sans" charset="0"/>
                <a:cs typeface="Gill Sans" charset="0"/>
              </a:rPr>
              <a:t>2</a:t>
            </a:r>
            <a:r>
              <a:rPr lang="de-DE" b="1" dirty="0" smtClean="0">
                <a:solidFill>
                  <a:schemeClr val="accent1"/>
                </a:solidFill>
                <a:latin typeface="Gill Sans" charset="0"/>
                <a:cs typeface="Gill Sans" charset="0"/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  <a:latin typeface="Gill Sans" charset="0"/>
                <a:cs typeface="Gill Sans" charset="0"/>
              </a:rPr>
              <a:t>How</a:t>
            </a:r>
            <a:r>
              <a:rPr lang="de-DE" b="1" dirty="0" smtClean="0">
                <a:solidFill>
                  <a:schemeClr val="accent1"/>
                </a:solidFill>
                <a:latin typeface="Gill Sans" charset="0"/>
                <a:cs typeface="Gill Sans" charset="0"/>
              </a:rPr>
              <a:t>?</a:t>
            </a:r>
            <a:endParaRPr lang="de-DE" b="1" dirty="0">
              <a:solidFill>
                <a:schemeClr val="accent1"/>
              </a:solidFill>
              <a:latin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37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leichschenkliges Dreieck 6"/>
          <p:cNvSpPr/>
          <p:nvPr/>
        </p:nvSpPr>
        <p:spPr>
          <a:xfrm>
            <a:off x="2771775" y="1700213"/>
            <a:ext cx="4103688" cy="3030537"/>
          </a:xfrm>
          <a:prstGeom prst="triangle">
            <a:avLst>
              <a:gd name="adj" fmla="val 49086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5508625" y="4724400"/>
            <a:ext cx="2663825" cy="831850"/>
          </a:xfrm>
          <a:prstGeom prst="rect">
            <a:avLst/>
          </a:prstGeom>
          <a:noFill/>
        </p:spPr>
        <p:txBody>
          <a:bodyPr lIns="91418" tIns="45710" rIns="91418" bIns="4571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Supporting women’s rights</a:t>
            </a:r>
          </a:p>
        </p:txBody>
      </p:sp>
      <p:sp>
        <p:nvSpPr>
          <p:cNvPr id="17412" name="Textfeld 8"/>
          <p:cNvSpPr txBox="1">
            <a:spLocks noChangeArrowheads="1"/>
          </p:cNvSpPr>
          <p:nvPr/>
        </p:nvSpPr>
        <p:spPr bwMode="auto">
          <a:xfrm>
            <a:off x="3336925" y="836613"/>
            <a:ext cx="2963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1E4649"/>
                </a:solidFill>
                <a:latin typeface="Gill Sans" charset="0"/>
                <a:cs typeface="Gill Sans" charset="0"/>
              </a:rPr>
              <a:t>Advocating for gender justice</a:t>
            </a:r>
          </a:p>
        </p:txBody>
      </p:sp>
      <p:sp>
        <p:nvSpPr>
          <p:cNvPr id="17413" name="Textfeld 9"/>
          <p:cNvSpPr txBox="1">
            <a:spLocks noChangeArrowheads="1"/>
          </p:cNvSpPr>
          <p:nvPr/>
        </p:nvSpPr>
        <p:spPr bwMode="auto">
          <a:xfrm>
            <a:off x="1042988" y="4724400"/>
            <a:ext cx="352901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1E4649"/>
                </a:solidFill>
                <a:latin typeface="Gill Sans" charset="0"/>
                <a:cs typeface="Gill Sans" charset="0"/>
              </a:rPr>
              <a:t>Interceding </a:t>
            </a:r>
            <a:br>
              <a:rPr lang="en-US" b="1">
                <a:solidFill>
                  <a:srgbClr val="1E4649"/>
                </a:solidFill>
                <a:latin typeface="Gill Sans" charset="0"/>
                <a:cs typeface="Gill Sans" charset="0"/>
              </a:rPr>
            </a:br>
            <a:r>
              <a:rPr lang="en-US" b="1">
                <a:solidFill>
                  <a:srgbClr val="1E4649"/>
                </a:solidFill>
                <a:latin typeface="Gill Sans" charset="0"/>
                <a:cs typeface="Gill Sans" charset="0"/>
              </a:rPr>
              <a:t>men’s vulnerabilities and concerns</a:t>
            </a:r>
          </a:p>
        </p:txBody>
      </p:sp>
      <p:sp>
        <p:nvSpPr>
          <p:cNvPr id="11" name="Oval 10"/>
          <p:cNvSpPr/>
          <p:nvPr/>
        </p:nvSpPr>
        <p:spPr>
          <a:xfrm>
            <a:off x="4277781" y="3062440"/>
            <a:ext cx="1086307" cy="1158648"/>
          </a:xfrm>
          <a:prstGeom prst="ellipse">
            <a:avLst/>
          </a:prstGeom>
          <a:gradFill flip="none" rotWithShape="1">
            <a:gsLst>
              <a:gs pos="100000">
                <a:schemeClr val="accent5">
                  <a:lumMod val="50000"/>
                  <a:alpha val="18000"/>
                </a:schemeClr>
              </a:gs>
              <a:gs pos="0">
                <a:srgbClr val="FFFFFF">
                  <a:alpha val="39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7" name="Textfeld 12"/>
          <p:cNvSpPr txBox="1">
            <a:spLocks noChangeArrowheads="1"/>
          </p:cNvSpPr>
          <p:nvPr/>
        </p:nvSpPr>
        <p:spPr bwMode="auto">
          <a:xfrm>
            <a:off x="447675" y="2670175"/>
            <a:ext cx="3187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dirty="0">
                <a:solidFill>
                  <a:srgbClr val="FF6600"/>
                </a:solidFill>
                <a:latin typeface="Gill Sans" charset="0"/>
                <a:cs typeface="Gill Sans" charset="0"/>
              </a:rPr>
              <a:t>Terrain </a:t>
            </a:r>
            <a:r>
              <a:rPr lang="de-DE" dirty="0" err="1">
                <a:solidFill>
                  <a:srgbClr val="FF6600"/>
                </a:solidFill>
                <a:latin typeface="Gill Sans" charset="0"/>
                <a:cs typeface="Gill Sans" charset="0"/>
              </a:rPr>
              <a:t>of</a:t>
            </a:r>
            <a:r>
              <a:rPr lang="de-DE" dirty="0">
                <a:solidFill>
                  <a:srgbClr val="FF6600"/>
                </a:solidFill>
                <a:latin typeface="Gill Sans" charset="0"/>
                <a:cs typeface="Gill Sans" charset="0"/>
              </a:rPr>
              <a:t> progressive </a:t>
            </a:r>
            <a:br>
              <a:rPr lang="de-DE" dirty="0">
                <a:solidFill>
                  <a:srgbClr val="FF6600"/>
                </a:solidFill>
                <a:latin typeface="Gill Sans" charset="0"/>
                <a:cs typeface="Gill Sans" charset="0"/>
              </a:rPr>
            </a:br>
            <a:r>
              <a:rPr lang="de-DE" dirty="0" err="1">
                <a:solidFill>
                  <a:srgbClr val="FF6600"/>
                </a:solidFill>
                <a:latin typeface="Gill Sans" charset="0"/>
                <a:cs typeface="Gill Sans" charset="0"/>
              </a:rPr>
              <a:t>men</a:t>
            </a:r>
            <a:r>
              <a:rPr lang="de-DE" dirty="0">
                <a:solidFill>
                  <a:srgbClr val="FF6600"/>
                </a:solidFill>
                <a:latin typeface="Gill Sans" charset="0"/>
                <a:cs typeface="Gill Sans" charset="0"/>
              </a:rPr>
              <a:t> </a:t>
            </a:r>
            <a:r>
              <a:rPr lang="de-DE" dirty="0" err="1">
                <a:solidFill>
                  <a:srgbClr val="FF6600"/>
                </a:solidFill>
                <a:latin typeface="Gill Sans" charset="0"/>
                <a:cs typeface="Gill Sans" charset="0"/>
              </a:rPr>
              <a:t>and</a:t>
            </a:r>
            <a:r>
              <a:rPr lang="de-DE" dirty="0">
                <a:solidFill>
                  <a:srgbClr val="FF6600"/>
                </a:solidFill>
                <a:latin typeface="Gill Sans" charset="0"/>
                <a:cs typeface="Gill Sans" charset="0"/>
              </a:rPr>
              <a:t> </a:t>
            </a:r>
            <a:r>
              <a:rPr lang="de-DE" dirty="0" err="1">
                <a:solidFill>
                  <a:srgbClr val="FF6600"/>
                </a:solidFill>
                <a:latin typeface="Gill Sans" charset="0"/>
                <a:cs typeface="Gill Sans" charset="0"/>
              </a:rPr>
              <a:t>masculinities</a:t>
            </a:r>
            <a:endParaRPr lang="de-DE" dirty="0">
              <a:solidFill>
                <a:srgbClr val="FF6600"/>
              </a:solidFill>
              <a:latin typeface="Gill Sans" charset="0"/>
              <a:cs typeface="Gill Sans" charset="0"/>
            </a:endParaRPr>
          </a:p>
        </p:txBody>
      </p:sp>
      <p:cxnSp>
        <p:nvCxnSpPr>
          <p:cNvPr id="14" name="Gerade Verbindung 13"/>
          <p:cNvCxnSpPr/>
          <p:nvPr/>
        </p:nvCxnSpPr>
        <p:spPr>
          <a:xfrm>
            <a:off x="2051050" y="3644900"/>
            <a:ext cx="249713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971550" y="404813"/>
            <a:ext cx="80660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1</a:t>
            </a:r>
            <a:r>
              <a:rPr lang="de-DE" sz="2400" b="1" dirty="0">
                <a:solidFill>
                  <a:srgbClr val="BBE0E3"/>
                </a:solidFill>
                <a:latin typeface="Gill Sans"/>
                <a:cs typeface="Gill Sans"/>
              </a:rPr>
              <a:t> </a:t>
            </a: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2 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3</a:t>
            </a: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082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leichschenkliges Dreieck 6"/>
          <p:cNvSpPr/>
          <p:nvPr/>
        </p:nvSpPr>
        <p:spPr>
          <a:xfrm>
            <a:off x="2771775" y="1700213"/>
            <a:ext cx="4103688" cy="3030537"/>
          </a:xfrm>
          <a:prstGeom prst="triangle">
            <a:avLst>
              <a:gd name="adj" fmla="val 49086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5508625" y="4724400"/>
            <a:ext cx="2663825" cy="831850"/>
          </a:xfrm>
          <a:prstGeom prst="rect">
            <a:avLst/>
          </a:prstGeom>
          <a:noFill/>
        </p:spPr>
        <p:txBody>
          <a:bodyPr lIns="91418" tIns="45710" rIns="91418" bIns="4571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Equality for Women</a:t>
            </a:r>
          </a:p>
        </p:txBody>
      </p:sp>
      <p:sp>
        <p:nvSpPr>
          <p:cNvPr id="16388" name="Textfeld 8"/>
          <p:cNvSpPr txBox="1">
            <a:spLocks noChangeArrowheads="1"/>
          </p:cNvSpPr>
          <p:nvPr/>
        </p:nvSpPr>
        <p:spPr bwMode="auto">
          <a:xfrm>
            <a:off x="3336925" y="836613"/>
            <a:ext cx="2963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1E4649"/>
                </a:solidFill>
                <a:latin typeface="Gill Sans" charset="0"/>
                <a:cs typeface="Gill Sans" charset="0"/>
              </a:rPr>
              <a:t>Equality for all gender</a:t>
            </a:r>
          </a:p>
        </p:txBody>
      </p:sp>
      <p:sp>
        <p:nvSpPr>
          <p:cNvPr id="16389" name="Textfeld 9"/>
          <p:cNvSpPr txBox="1">
            <a:spLocks noChangeArrowheads="1"/>
          </p:cNvSpPr>
          <p:nvPr/>
        </p:nvSpPr>
        <p:spPr bwMode="auto">
          <a:xfrm>
            <a:off x="1692275" y="4724400"/>
            <a:ext cx="2187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1E4649"/>
                </a:solidFill>
                <a:latin typeface="Gill Sans" charset="0"/>
                <a:cs typeface="Gill Sans" charset="0"/>
              </a:rPr>
              <a:t>Equality for Men</a:t>
            </a:r>
          </a:p>
        </p:txBody>
      </p:sp>
      <p:sp>
        <p:nvSpPr>
          <p:cNvPr id="11" name="Oval 10"/>
          <p:cNvSpPr/>
          <p:nvPr/>
        </p:nvSpPr>
        <p:spPr>
          <a:xfrm>
            <a:off x="4277781" y="3062440"/>
            <a:ext cx="1086307" cy="1158648"/>
          </a:xfrm>
          <a:prstGeom prst="ellipse">
            <a:avLst/>
          </a:prstGeom>
          <a:gradFill flip="none" rotWithShape="1">
            <a:gsLst>
              <a:gs pos="100000">
                <a:schemeClr val="accent5">
                  <a:lumMod val="50000"/>
                  <a:alpha val="18000"/>
                </a:schemeClr>
              </a:gs>
              <a:gs pos="0">
                <a:srgbClr val="FFFFFF">
                  <a:alpha val="39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77781" y="3062440"/>
            <a:ext cx="1086307" cy="1158648"/>
          </a:xfrm>
          <a:prstGeom prst="ellipse">
            <a:avLst/>
          </a:prstGeom>
          <a:gradFill flip="none" rotWithShape="1">
            <a:gsLst>
              <a:gs pos="100000">
                <a:schemeClr val="accent5">
                  <a:lumMod val="50000"/>
                  <a:alpha val="18000"/>
                </a:schemeClr>
              </a:gs>
              <a:gs pos="0">
                <a:srgbClr val="FFFFFF">
                  <a:alpha val="39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6" name="Textfeld 13"/>
          <p:cNvSpPr txBox="1">
            <a:spLocks noChangeArrowheads="1"/>
          </p:cNvSpPr>
          <p:nvPr/>
        </p:nvSpPr>
        <p:spPr bwMode="auto">
          <a:xfrm>
            <a:off x="447675" y="2741613"/>
            <a:ext cx="3187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>
                <a:solidFill>
                  <a:srgbClr val="FF6600"/>
                </a:solidFill>
                <a:latin typeface="Gill Sans" charset="0"/>
                <a:cs typeface="Gill Sans" charset="0"/>
              </a:rPr>
              <a:t>Relational gender equality policies</a:t>
            </a:r>
          </a:p>
        </p:txBody>
      </p:sp>
      <p:cxnSp>
        <p:nvCxnSpPr>
          <p:cNvPr id="15" name="Gerade Verbindung 14"/>
          <p:cNvCxnSpPr/>
          <p:nvPr/>
        </p:nvCxnSpPr>
        <p:spPr>
          <a:xfrm>
            <a:off x="2051050" y="3644900"/>
            <a:ext cx="249713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971550" y="404813"/>
            <a:ext cx="80660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1</a:t>
            </a:r>
            <a:r>
              <a:rPr lang="de-DE" sz="2400" b="1" dirty="0">
                <a:solidFill>
                  <a:srgbClr val="BBE0E3"/>
                </a:solidFill>
                <a:latin typeface="Gill Sans"/>
                <a:cs typeface="Gill Sans"/>
              </a:rPr>
              <a:t> 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2</a:t>
            </a: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 3 </a:t>
            </a:r>
          </a:p>
        </p:txBody>
      </p:sp>
    </p:spTree>
    <p:extLst>
      <p:ext uri="{BB962C8B-B14F-4D97-AF65-F5344CB8AC3E}">
        <p14:creationId xmlns:p14="http://schemas.microsoft.com/office/powerpoint/2010/main" val="11951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ctrTitle"/>
          </p:nvPr>
        </p:nvSpPr>
        <p:spPr bwMode="auto">
          <a:xfrm>
            <a:off x="971550" y="1414463"/>
            <a:ext cx="7542887" cy="41027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By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valuing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what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is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already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done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By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showing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individual </a:t>
            </a: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benefits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By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taking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multilevel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action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By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creating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adequate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conditions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/>
            </a:r>
            <a:b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</a:b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endParaRPr lang="de-DE" sz="2400" b="1" dirty="0">
              <a:solidFill>
                <a:schemeClr val="accent1">
                  <a:lumMod val="25000"/>
                </a:schemeClr>
              </a:solidFill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3074" name="Textfeld 1"/>
          <p:cNvSpPr txBox="1">
            <a:spLocks noChangeArrowheads="1"/>
          </p:cNvSpPr>
          <p:nvPr/>
        </p:nvSpPr>
        <p:spPr bwMode="auto">
          <a:xfrm>
            <a:off x="969963" y="374650"/>
            <a:ext cx="8066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de-DE" b="1" dirty="0">
                <a:solidFill>
                  <a:schemeClr val="accent1"/>
                </a:solidFill>
                <a:latin typeface="Gill Sans" charset="0"/>
                <a:cs typeface="Gill Sans" charset="0"/>
              </a:rPr>
              <a:t>2</a:t>
            </a:r>
            <a:r>
              <a:rPr lang="de-DE" b="1" dirty="0" smtClean="0">
                <a:solidFill>
                  <a:schemeClr val="accent1"/>
                </a:solidFill>
                <a:latin typeface="Gill Sans" charset="0"/>
                <a:cs typeface="Gill Sans" charset="0"/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  <a:latin typeface="Gill Sans" charset="0"/>
                <a:cs typeface="Gill Sans" charset="0"/>
              </a:rPr>
              <a:t>How</a:t>
            </a:r>
            <a:r>
              <a:rPr lang="de-DE" b="1" dirty="0" smtClean="0">
                <a:solidFill>
                  <a:schemeClr val="accent1"/>
                </a:solidFill>
                <a:latin typeface="Gill Sans" charset="0"/>
                <a:cs typeface="Gill Sans" charset="0"/>
              </a:rPr>
              <a:t>?</a:t>
            </a:r>
            <a:endParaRPr lang="de-DE" b="1" dirty="0">
              <a:solidFill>
                <a:schemeClr val="accent1"/>
              </a:solidFill>
              <a:latin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1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ctrTitle"/>
          </p:nvPr>
        </p:nvSpPr>
        <p:spPr bwMode="auto">
          <a:xfrm>
            <a:off x="971550" y="1414463"/>
            <a:ext cx="7848600" cy="41027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The progressive </a:t>
            </a:r>
            <a:r>
              <a:rPr lang="de-DE" sz="2400" b="1" dirty="0" err="1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alliance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b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= </a:t>
            </a:r>
            <a:b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 err="1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everyone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accepting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, </a:t>
            </a:r>
            <a:r>
              <a:rPr lang="de-DE" sz="2400" b="1" dirty="0" err="1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promoting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and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holding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accountable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for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«</a:t>
            </a:r>
            <a:r>
              <a:rPr lang="de-DE" sz="2400" b="1" dirty="0" err="1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share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fair»</a:t>
            </a:r>
            <a:endParaRPr lang="de-DE" sz="2400" b="1" dirty="0">
              <a:solidFill>
                <a:schemeClr val="accent1">
                  <a:lumMod val="25000"/>
                </a:schemeClr>
              </a:solidFill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3074" name="Textfeld 1"/>
          <p:cNvSpPr txBox="1">
            <a:spLocks noChangeArrowheads="1"/>
          </p:cNvSpPr>
          <p:nvPr/>
        </p:nvSpPr>
        <p:spPr bwMode="auto">
          <a:xfrm>
            <a:off x="969963" y="374650"/>
            <a:ext cx="8066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de-DE" b="1" dirty="0" smtClean="0">
                <a:solidFill>
                  <a:schemeClr val="accent1"/>
                </a:solidFill>
                <a:latin typeface="Gill Sans" charset="0"/>
                <a:cs typeface="Gill Sans" charset="0"/>
              </a:rPr>
              <a:t>3 Who?</a:t>
            </a:r>
            <a:endParaRPr lang="de-DE" b="1" dirty="0">
              <a:solidFill>
                <a:schemeClr val="accent1"/>
              </a:solidFill>
              <a:latin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36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leichschenkliges Dreieck 13"/>
          <p:cNvSpPr/>
          <p:nvPr/>
        </p:nvSpPr>
        <p:spPr>
          <a:xfrm>
            <a:off x="2771775" y="1700213"/>
            <a:ext cx="4103688" cy="3030537"/>
          </a:xfrm>
          <a:prstGeom prst="triangle">
            <a:avLst>
              <a:gd name="adj" fmla="val 49086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>
            <a:off x="5508625" y="4724400"/>
            <a:ext cx="2663825" cy="461963"/>
          </a:xfrm>
          <a:prstGeom prst="rect">
            <a:avLst/>
          </a:prstGeom>
          <a:noFill/>
        </p:spPr>
        <p:txBody>
          <a:bodyPr lIns="91418" tIns="45710" rIns="91418" bIns="4571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Proper Time</a:t>
            </a:r>
          </a:p>
        </p:txBody>
      </p:sp>
      <p:sp>
        <p:nvSpPr>
          <p:cNvPr id="15364" name="Textfeld 15"/>
          <p:cNvSpPr txBox="1">
            <a:spLocks noChangeArrowheads="1"/>
          </p:cNvSpPr>
          <p:nvPr/>
        </p:nvSpPr>
        <p:spPr bwMode="auto">
          <a:xfrm>
            <a:off x="3276600" y="1166813"/>
            <a:ext cx="2962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1E4649"/>
                </a:solidFill>
                <a:latin typeface="Gill Sans" charset="0"/>
                <a:cs typeface="Gill Sans" charset="0"/>
              </a:rPr>
              <a:t>Employment</a:t>
            </a:r>
          </a:p>
        </p:txBody>
      </p:sp>
      <p:sp>
        <p:nvSpPr>
          <p:cNvPr id="15365" name="Textfeld 16"/>
          <p:cNvSpPr txBox="1">
            <a:spLocks noChangeArrowheads="1"/>
          </p:cNvSpPr>
          <p:nvPr/>
        </p:nvSpPr>
        <p:spPr bwMode="auto">
          <a:xfrm>
            <a:off x="1692275" y="4724400"/>
            <a:ext cx="2187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1E4649"/>
                </a:solidFill>
                <a:latin typeface="Gill Sans" charset="0"/>
                <a:cs typeface="Gill Sans" charset="0"/>
              </a:rPr>
              <a:t>Family</a:t>
            </a:r>
          </a:p>
        </p:txBody>
      </p:sp>
      <p:sp>
        <p:nvSpPr>
          <p:cNvPr id="18" name="Oval 17"/>
          <p:cNvSpPr/>
          <p:nvPr/>
        </p:nvSpPr>
        <p:spPr>
          <a:xfrm>
            <a:off x="4277781" y="3062440"/>
            <a:ext cx="1086307" cy="1158648"/>
          </a:xfrm>
          <a:prstGeom prst="ellipse">
            <a:avLst/>
          </a:prstGeom>
          <a:gradFill flip="none" rotWithShape="1">
            <a:gsLst>
              <a:gs pos="100000">
                <a:schemeClr val="accent5">
                  <a:lumMod val="50000"/>
                  <a:alpha val="18000"/>
                </a:schemeClr>
              </a:gs>
              <a:gs pos="0">
                <a:srgbClr val="FFFFFF">
                  <a:alpha val="39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77781" y="3062440"/>
            <a:ext cx="1086307" cy="1158648"/>
          </a:xfrm>
          <a:prstGeom prst="ellipse">
            <a:avLst/>
          </a:prstGeom>
          <a:gradFill flip="none" rotWithShape="1">
            <a:gsLst>
              <a:gs pos="100000">
                <a:schemeClr val="accent5">
                  <a:lumMod val="50000"/>
                  <a:alpha val="18000"/>
                </a:schemeClr>
              </a:gs>
              <a:gs pos="0">
                <a:srgbClr val="FFFFFF">
                  <a:alpha val="39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2" name="Textfeld 19"/>
          <p:cNvSpPr txBox="1">
            <a:spLocks noChangeArrowheads="1"/>
          </p:cNvSpPr>
          <p:nvPr/>
        </p:nvSpPr>
        <p:spPr bwMode="auto">
          <a:xfrm>
            <a:off x="447675" y="3068638"/>
            <a:ext cx="318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>
                <a:solidFill>
                  <a:srgbClr val="FF6600"/>
                </a:solidFill>
                <a:latin typeface="Gill Sans" charset="0"/>
                <a:cs typeface="Gill Sans" charset="0"/>
              </a:rPr>
              <a:t>Reconciliation</a:t>
            </a:r>
          </a:p>
        </p:txBody>
      </p:sp>
      <p:cxnSp>
        <p:nvCxnSpPr>
          <p:cNvPr id="21" name="Gerade Verbindung 20"/>
          <p:cNvCxnSpPr/>
          <p:nvPr/>
        </p:nvCxnSpPr>
        <p:spPr>
          <a:xfrm>
            <a:off x="2051050" y="3644900"/>
            <a:ext cx="249713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971550" y="404813"/>
            <a:ext cx="80660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1</a:t>
            </a:r>
            <a:r>
              <a:rPr lang="de-DE" sz="2400" b="1" dirty="0">
                <a:solidFill>
                  <a:srgbClr val="BBE0E3"/>
                </a:solidFill>
                <a:latin typeface="Gill Sans"/>
                <a:cs typeface="Gill Sans"/>
              </a:rPr>
              <a:t> </a:t>
            </a: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2 3 </a:t>
            </a:r>
          </a:p>
        </p:txBody>
      </p:sp>
    </p:spTree>
    <p:extLst>
      <p:ext uri="{BB962C8B-B14F-4D97-AF65-F5344CB8AC3E}">
        <p14:creationId xmlns:p14="http://schemas.microsoft.com/office/powerpoint/2010/main" val="324043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/>
          <p:cNvSpPr txBox="1"/>
          <p:nvPr/>
        </p:nvSpPr>
        <p:spPr>
          <a:xfrm>
            <a:off x="533401" y="5358113"/>
            <a:ext cx="727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i="1" dirty="0" smtClean="0">
                <a:latin typeface="Gill Sans"/>
                <a:cs typeface="Gill Sans"/>
              </a:rPr>
              <a:t>Theunert (2012)</a:t>
            </a:r>
          </a:p>
          <a:p>
            <a:endParaRPr lang="de-DE" sz="1200" i="1" dirty="0">
              <a:latin typeface="Gill Sans"/>
              <a:cs typeface="Gill San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364465" y="1327587"/>
            <a:ext cx="3743999" cy="37439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20"/>
          <p:cNvSpPr txBox="1">
            <a:spLocks noChangeArrowheads="1"/>
          </p:cNvSpPr>
          <p:nvPr/>
        </p:nvSpPr>
        <p:spPr bwMode="auto">
          <a:xfrm>
            <a:off x="1835150" y="2492375"/>
            <a:ext cx="17287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+mn-ea"/>
                <a:cs typeface="Gill Sans"/>
              </a:rPr>
              <a:t>Salary</a:t>
            </a:r>
            <a:r>
              <a:rPr lang="de-DE" sz="1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+mn-ea"/>
                <a:cs typeface="Gill Sans"/>
              </a:rPr>
              <a:t>: </a:t>
            </a:r>
            <a:r>
              <a:rPr lang="de-DE" sz="1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+mn-ea"/>
                <a:cs typeface="Gill Sans"/>
              </a:rPr>
              <a:t>work</a:t>
            </a:r>
            <a:r>
              <a:rPr lang="de-DE" sz="1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+mn-ea"/>
                <a:cs typeface="Gill Sans"/>
              </a:rPr>
              <a:t> &amp; </a:t>
            </a:r>
            <a:r>
              <a:rPr lang="de-DE" sz="1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+mn-ea"/>
                <a:cs typeface="Gill Sans"/>
              </a:rPr>
              <a:t>responsibility</a:t>
            </a:r>
            <a:r>
              <a:rPr lang="de-DE" sz="1400" b="1" dirty="0">
                <a:solidFill>
                  <a:schemeClr val="accent1">
                    <a:lumMod val="50000"/>
                  </a:schemeClr>
                </a:solidFill>
                <a:latin typeface="Gill Sans" charset="0"/>
                <a:cs typeface="Gill Sans" charset="0"/>
              </a:rPr>
              <a:t/>
            </a:r>
            <a:br>
              <a:rPr lang="de-DE" sz="1400" b="1" dirty="0">
                <a:solidFill>
                  <a:schemeClr val="accent1">
                    <a:lumMod val="50000"/>
                  </a:schemeClr>
                </a:solidFill>
                <a:latin typeface="Gill Sans" charset="0"/>
                <a:cs typeface="Gill Sans" charset="0"/>
              </a:rPr>
            </a:br>
            <a:endParaRPr lang="de-DE" sz="1400" b="1" dirty="0">
              <a:solidFill>
                <a:schemeClr val="accent1">
                  <a:lumMod val="50000"/>
                </a:schemeClr>
              </a:solidFill>
              <a:latin typeface="Gill Sans" charset="0"/>
              <a:cs typeface="Gill Sans" charset="0"/>
            </a:endParaRPr>
          </a:p>
        </p:txBody>
      </p:sp>
      <p:sp>
        <p:nvSpPr>
          <p:cNvPr id="6" name="Oval 5"/>
          <p:cNvSpPr/>
          <p:nvPr/>
        </p:nvSpPr>
        <p:spPr>
          <a:xfrm rot="18254928">
            <a:off x="5109369" y="3104357"/>
            <a:ext cx="173037" cy="1651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 flipH="1" flipV="1">
            <a:off x="1900238" y="3182938"/>
            <a:ext cx="5905500" cy="0"/>
          </a:xfrm>
          <a:prstGeom prst="line">
            <a:avLst/>
          </a:prstGeom>
          <a:ln w="6350" cmpd="sng">
            <a:solidFill>
              <a:schemeClr val="tx2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1835150" y="3295650"/>
            <a:ext cx="1873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Family: </a:t>
            </a:r>
            <a:r>
              <a:rPr lang="de-DE" sz="1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work</a:t>
            </a:r>
            <a:r>
              <a:rPr lang="de-DE" sz="1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 &amp;</a:t>
            </a:r>
            <a:br>
              <a:rPr lang="de-DE" sz="1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</a:br>
            <a:r>
              <a:rPr lang="de-DE" sz="1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responsibility</a:t>
            </a:r>
            <a:endParaRPr lang="de-DE" sz="1400" b="1" dirty="0">
              <a:solidFill>
                <a:schemeClr val="accent1">
                  <a:lumMod val="2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971550" y="404813"/>
            <a:ext cx="80660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1</a:t>
            </a:r>
            <a:r>
              <a:rPr lang="de-DE" sz="2400" b="1" dirty="0">
                <a:solidFill>
                  <a:srgbClr val="BBE0E3"/>
                </a:solidFill>
                <a:latin typeface="Gill Sans"/>
                <a:cs typeface="Gill Sans"/>
              </a:rPr>
              <a:t> </a:t>
            </a: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2 3 </a:t>
            </a:r>
          </a:p>
        </p:txBody>
      </p:sp>
    </p:spTree>
    <p:extLst>
      <p:ext uri="{BB962C8B-B14F-4D97-AF65-F5344CB8AC3E}">
        <p14:creationId xmlns:p14="http://schemas.microsoft.com/office/powerpoint/2010/main" val="2730584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/>
          <p:cNvSpPr txBox="1"/>
          <p:nvPr/>
        </p:nvSpPr>
        <p:spPr>
          <a:xfrm>
            <a:off x="533401" y="5358113"/>
            <a:ext cx="727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i="1" dirty="0" smtClean="0">
                <a:latin typeface="Gill Sans"/>
                <a:cs typeface="Gill Sans"/>
              </a:rPr>
              <a:t>Theunert (2012)</a:t>
            </a:r>
          </a:p>
          <a:p>
            <a:endParaRPr lang="de-DE" sz="1200" i="1" dirty="0">
              <a:latin typeface="Gill Sans"/>
              <a:cs typeface="Gill Sans"/>
            </a:endParaRPr>
          </a:p>
        </p:txBody>
      </p:sp>
      <p:sp>
        <p:nvSpPr>
          <p:cNvPr id="4" name="Textfeld 20"/>
          <p:cNvSpPr txBox="1">
            <a:spLocks noChangeArrowheads="1"/>
          </p:cNvSpPr>
          <p:nvPr/>
        </p:nvSpPr>
        <p:spPr bwMode="auto">
          <a:xfrm>
            <a:off x="1835150" y="2492375"/>
            <a:ext cx="17287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+mn-ea"/>
                <a:cs typeface="Gill Sans"/>
              </a:rPr>
              <a:t>Salary</a:t>
            </a:r>
            <a:r>
              <a:rPr lang="de-DE" sz="1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+mn-ea"/>
                <a:cs typeface="Gill Sans"/>
              </a:rPr>
              <a:t>: </a:t>
            </a:r>
            <a:r>
              <a:rPr lang="de-DE" sz="1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+mn-ea"/>
                <a:cs typeface="Gill Sans"/>
              </a:rPr>
              <a:t>work</a:t>
            </a:r>
            <a:r>
              <a:rPr lang="de-DE" sz="1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+mn-ea"/>
                <a:cs typeface="Gill Sans"/>
              </a:rPr>
              <a:t> &amp; </a:t>
            </a:r>
            <a:r>
              <a:rPr lang="de-DE" sz="1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+mn-ea"/>
                <a:cs typeface="Gill Sans"/>
              </a:rPr>
              <a:t>responsibility</a:t>
            </a:r>
            <a:r>
              <a:rPr lang="de-DE" sz="1400" b="1" dirty="0">
                <a:solidFill>
                  <a:schemeClr val="accent1">
                    <a:lumMod val="50000"/>
                  </a:schemeClr>
                </a:solidFill>
                <a:latin typeface="Gill Sans" charset="0"/>
                <a:cs typeface="Gill Sans" charset="0"/>
              </a:rPr>
              <a:t/>
            </a:r>
            <a:br>
              <a:rPr lang="de-DE" sz="1400" b="1" dirty="0">
                <a:solidFill>
                  <a:schemeClr val="accent1">
                    <a:lumMod val="50000"/>
                  </a:schemeClr>
                </a:solidFill>
                <a:latin typeface="Gill Sans" charset="0"/>
                <a:cs typeface="Gill Sans" charset="0"/>
              </a:rPr>
            </a:br>
            <a:endParaRPr lang="de-DE" sz="1400" b="1" dirty="0">
              <a:solidFill>
                <a:schemeClr val="accent1">
                  <a:lumMod val="50000"/>
                </a:schemeClr>
              </a:solidFill>
              <a:latin typeface="Gill Sans" charset="0"/>
              <a:cs typeface="Gill Sans" charset="0"/>
            </a:endParaRPr>
          </a:p>
        </p:txBody>
      </p:sp>
      <p:sp>
        <p:nvSpPr>
          <p:cNvPr id="6" name="Oval 5"/>
          <p:cNvSpPr/>
          <p:nvPr/>
        </p:nvSpPr>
        <p:spPr>
          <a:xfrm rot="18254928">
            <a:off x="5109369" y="3104357"/>
            <a:ext cx="173037" cy="1651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 flipH="1" flipV="1">
            <a:off x="1900238" y="3182938"/>
            <a:ext cx="5905500" cy="0"/>
          </a:xfrm>
          <a:prstGeom prst="line">
            <a:avLst/>
          </a:prstGeom>
          <a:ln w="6350" cmpd="sng">
            <a:solidFill>
              <a:schemeClr val="tx2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1835150" y="3295650"/>
            <a:ext cx="1873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Family: </a:t>
            </a:r>
            <a:r>
              <a:rPr lang="de-DE" sz="1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work</a:t>
            </a:r>
            <a:r>
              <a:rPr lang="de-DE" sz="1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 &amp;</a:t>
            </a:r>
            <a:br>
              <a:rPr lang="de-DE" sz="1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</a:br>
            <a:r>
              <a:rPr lang="de-DE" sz="1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responsibility</a:t>
            </a:r>
            <a:endParaRPr lang="de-DE" sz="1400" b="1" dirty="0">
              <a:solidFill>
                <a:schemeClr val="accent1">
                  <a:lumMod val="2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12" name="Halbbogen 11"/>
          <p:cNvSpPr/>
          <p:nvPr/>
        </p:nvSpPr>
        <p:spPr>
          <a:xfrm rot="17803259">
            <a:off x="3344862" y="1333501"/>
            <a:ext cx="3781425" cy="3740150"/>
          </a:xfrm>
          <a:prstGeom prst="blockArc">
            <a:avLst>
              <a:gd name="adj1" fmla="val 10800000"/>
              <a:gd name="adj2" fmla="val 999"/>
              <a:gd name="adj3" fmla="val 4965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00" b="1" dirty="0">
              <a:solidFill>
                <a:srgbClr val="FFFFFF"/>
              </a:solidFill>
              <a:latin typeface="Calibri (b)"/>
              <a:cs typeface="Calibri (b)"/>
            </a:endParaRPr>
          </a:p>
          <a:p>
            <a:pPr algn="ctr">
              <a:defRPr/>
            </a:pPr>
            <a:endParaRPr lang="de-DE" sz="1200" b="1" dirty="0">
              <a:solidFill>
                <a:srgbClr val="FFFFFF"/>
              </a:solidFill>
              <a:latin typeface="Calibri (b)"/>
              <a:cs typeface="Calibri (b)"/>
            </a:endParaRPr>
          </a:p>
          <a:p>
            <a:pPr algn="ctr">
              <a:defRPr/>
            </a:pPr>
            <a:endParaRPr lang="de-DE" sz="1200" b="1" dirty="0">
              <a:solidFill>
                <a:srgbClr val="FFFFFF"/>
              </a:solidFill>
              <a:latin typeface="Calibri (b)"/>
              <a:cs typeface="Calibri (b)"/>
            </a:endParaRPr>
          </a:p>
          <a:p>
            <a:pPr>
              <a:defRPr/>
            </a:pPr>
            <a:r>
              <a:rPr lang="de-DE" sz="1200" b="1" dirty="0">
                <a:solidFill>
                  <a:srgbClr val="FFFFFF"/>
                </a:solidFill>
                <a:latin typeface="Calibri (b)"/>
                <a:cs typeface="Calibri (b)"/>
              </a:rPr>
              <a:t>       </a:t>
            </a:r>
          </a:p>
          <a:p>
            <a:pPr>
              <a:defRPr/>
            </a:pPr>
            <a:endParaRPr lang="de-DE" sz="1200" b="1" dirty="0">
              <a:solidFill>
                <a:srgbClr val="FFFFFF"/>
              </a:solidFill>
              <a:latin typeface="Calibri (b)"/>
              <a:cs typeface="Calibri (b)"/>
            </a:endParaRPr>
          </a:p>
          <a:p>
            <a:pPr>
              <a:defRPr/>
            </a:pPr>
            <a:endParaRPr lang="de-DE" sz="1200" b="1" dirty="0">
              <a:solidFill>
                <a:srgbClr val="FFFFFF"/>
              </a:solidFill>
              <a:latin typeface="Calibri (b)"/>
              <a:cs typeface="Calibri (b)"/>
            </a:endParaRPr>
          </a:p>
          <a:p>
            <a:pPr>
              <a:defRPr/>
            </a:pPr>
            <a:endParaRPr lang="de-DE" sz="1200" b="1" dirty="0">
              <a:solidFill>
                <a:srgbClr val="FFFFFF"/>
              </a:solidFill>
              <a:latin typeface="Calibri (b)"/>
              <a:cs typeface="Calibri (b)"/>
            </a:endParaRPr>
          </a:p>
          <a:p>
            <a:pPr>
              <a:defRPr/>
            </a:pPr>
            <a:endParaRPr lang="de-DE" sz="1200" b="1" dirty="0">
              <a:solidFill>
                <a:srgbClr val="FFFFFF"/>
              </a:solidFill>
              <a:latin typeface="Calibri (b)"/>
              <a:cs typeface="Calibri (b)"/>
            </a:endParaRPr>
          </a:p>
        </p:txBody>
      </p:sp>
      <p:sp>
        <p:nvSpPr>
          <p:cNvPr id="13" name="Halbbogen 12"/>
          <p:cNvSpPr/>
          <p:nvPr/>
        </p:nvSpPr>
        <p:spPr>
          <a:xfrm rot="6968173">
            <a:off x="3321050" y="1311276"/>
            <a:ext cx="3781425" cy="3740150"/>
          </a:xfrm>
          <a:prstGeom prst="blockArc">
            <a:avLst>
              <a:gd name="adj1" fmla="val 10800000"/>
              <a:gd name="adj2" fmla="val 0"/>
              <a:gd name="adj3" fmla="val 49108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Textfeld 29"/>
          <p:cNvSpPr txBox="1">
            <a:spLocks noChangeArrowheads="1"/>
          </p:cNvSpPr>
          <p:nvPr/>
        </p:nvSpPr>
        <p:spPr bwMode="auto">
          <a:xfrm>
            <a:off x="4152900" y="1920875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de-DE" b="1">
                <a:solidFill>
                  <a:schemeClr val="bg1"/>
                </a:solidFill>
                <a:latin typeface="Gill Sans" charset="0"/>
                <a:cs typeface="Gill Sans" charset="0"/>
              </a:rPr>
              <a:t>Men</a:t>
            </a:r>
          </a:p>
        </p:txBody>
      </p:sp>
      <p:sp>
        <p:nvSpPr>
          <p:cNvPr id="16" name="Textfeld 30"/>
          <p:cNvSpPr txBox="1">
            <a:spLocks noChangeArrowheads="1"/>
          </p:cNvSpPr>
          <p:nvPr/>
        </p:nvSpPr>
        <p:spPr bwMode="auto">
          <a:xfrm>
            <a:off x="5364163" y="3429000"/>
            <a:ext cx="1798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de-DE" b="1">
                <a:solidFill>
                  <a:srgbClr val="FFFFFF"/>
                </a:solidFill>
                <a:latin typeface="Gill Sans" charset="0"/>
                <a:cs typeface="Gill Sans" charset="0"/>
              </a:rPr>
              <a:t>Women</a:t>
            </a:r>
          </a:p>
        </p:txBody>
      </p:sp>
      <p:sp>
        <p:nvSpPr>
          <p:cNvPr id="17" name="Oval 16"/>
          <p:cNvSpPr/>
          <p:nvPr/>
        </p:nvSpPr>
        <p:spPr>
          <a:xfrm rot="18254928">
            <a:off x="5109369" y="3104357"/>
            <a:ext cx="173037" cy="1651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 flipV="1">
            <a:off x="5180013" y="660400"/>
            <a:ext cx="0" cy="4929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V="1">
            <a:off x="4152900" y="981075"/>
            <a:ext cx="2147888" cy="4319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971550" y="404813"/>
            <a:ext cx="80660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1</a:t>
            </a:r>
            <a:r>
              <a:rPr lang="de-DE" sz="2400" b="1" dirty="0">
                <a:solidFill>
                  <a:srgbClr val="BBE0E3"/>
                </a:solidFill>
                <a:latin typeface="Gill Sans"/>
                <a:cs typeface="Gill Sans"/>
              </a:rPr>
              <a:t> </a:t>
            </a: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2 3 </a:t>
            </a:r>
          </a:p>
        </p:txBody>
      </p:sp>
    </p:spTree>
    <p:extLst>
      <p:ext uri="{BB962C8B-B14F-4D97-AF65-F5344CB8AC3E}">
        <p14:creationId xmlns:p14="http://schemas.microsoft.com/office/powerpoint/2010/main" val="108766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albbogen 18"/>
          <p:cNvSpPr/>
          <p:nvPr/>
        </p:nvSpPr>
        <p:spPr>
          <a:xfrm rot="17803259">
            <a:off x="3344862" y="1333501"/>
            <a:ext cx="3781425" cy="3740150"/>
          </a:xfrm>
          <a:prstGeom prst="blockArc">
            <a:avLst>
              <a:gd name="adj1" fmla="val 10800000"/>
              <a:gd name="adj2" fmla="val 999"/>
              <a:gd name="adj3" fmla="val 4965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00" b="1" dirty="0">
              <a:solidFill>
                <a:srgbClr val="FFFFFF"/>
              </a:solidFill>
              <a:latin typeface="Calibri (b)"/>
              <a:cs typeface="Calibri (b)"/>
            </a:endParaRPr>
          </a:p>
          <a:p>
            <a:pPr algn="ctr">
              <a:defRPr/>
            </a:pPr>
            <a:endParaRPr lang="de-DE" sz="1200" b="1" dirty="0">
              <a:solidFill>
                <a:srgbClr val="FFFFFF"/>
              </a:solidFill>
              <a:latin typeface="Calibri (b)"/>
              <a:cs typeface="Calibri (b)"/>
            </a:endParaRPr>
          </a:p>
          <a:p>
            <a:pPr algn="ctr">
              <a:defRPr/>
            </a:pPr>
            <a:endParaRPr lang="de-DE" sz="1200" b="1" dirty="0">
              <a:solidFill>
                <a:srgbClr val="FFFFFF"/>
              </a:solidFill>
              <a:latin typeface="Calibri (b)"/>
              <a:cs typeface="Calibri (b)"/>
            </a:endParaRPr>
          </a:p>
          <a:p>
            <a:pPr>
              <a:defRPr/>
            </a:pPr>
            <a:r>
              <a:rPr lang="de-DE" sz="1200" b="1" dirty="0">
                <a:solidFill>
                  <a:srgbClr val="FFFFFF"/>
                </a:solidFill>
                <a:latin typeface="Calibri (b)"/>
                <a:cs typeface="Calibri (b)"/>
              </a:rPr>
              <a:t>       </a:t>
            </a:r>
          </a:p>
          <a:p>
            <a:pPr>
              <a:defRPr/>
            </a:pPr>
            <a:endParaRPr lang="de-DE" sz="1200" b="1" dirty="0">
              <a:solidFill>
                <a:srgbClr val="FFFFFF"/>
              </a:solidFill>
              <a:latin typeface="Calibri (b)"/>
              <a:cs typeface="Calibri (b)"/>
            </a:endParaRPr>
          </a:p>
          <a:p>
            <a:pPr>
              <a:defRPr/>
            </a:pPr>
            <a:endParaRPr lang="de-DE" sz="1200" b="1" dirty="0">
              <a:solidFill>
                <a:srgbClr val="FFFFFF"/>
              </a:solidFill>
              <a:latin typeface="Calibri (b)"/>
              <a:cs typeface="Calibri (b)"/>
            </a:endParaRPr>
          </a:p>
          <a:p>
            <a:pPr>
              <a:defRPr/>
            </a:pPr>
            <a:endParaRPr lang="de-DE" sz="1200" b="1" dirty="0">
              <a:solidFill>
                <a:srgbClr val="FFFFFF"/>
              </a:solidFill>
              <a:latin typeface="Calibri (b)"/>
              <a:cs typeface="Calibri (b)"/>
            </a:endParaRPr>
          </a:p>
          <a:p>
            <a:pPr>
              <a:defRPr/>
            </a:pPr>
            <a:endParaRPr lang="de-DE" sz="1200" b="1" dirty="0">
              <a:solidFill>
                <a:srgbClr val="FFFFFF"/>
              </a:solidFill>
              <a:latin typeface="Calibri (b)"/>
              <a:cs typeface="Calibri (b)"/>
            </a:endParaRPr>
          </a:p>
        </p:txBody>
      </p:sp>
      <p:sp>
        <p:nvSpPr>
          <p:cNvPr id="20" name="Halbbogen 19"/>
          <p:cNvSpPr/>
          <p:nvPr/>
        </p:nvSpPr>
        <p:spPr>
          <a:xfrm rot="6968173">
            <a:off x="3321050" y="1311276"/>
            <a:ext cx="3781425" cy="3740150"/>
          </a:xfrm>
          <a:prstGeom prst="blockArc">
            <a:avLst>
              <a:gd name="adj1" fmla="val 10800000"/>
              <a:gd name="adj2" fmla="val 0"/>
              <a:gd name="adj3" fmla="val 49108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195" name="Textfeld 20"/>
          <p:cNvSpPr txBox="1">
            <a:spLocks noChangeArrowheads="1"/>
          </p:cNvSpPr>
          <p:nvPr/>
        </p:nvSpPr>
        <p:spPr bwMode="auto">
          <a:xfrm>
            <a:off x="1835150" y="2492375"/>
            <a:ext cx="17287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b="1">
                <a:solidFill>
                  <a:srgbClr val="1E4649"/>
                </a:solidFill>
                <a:latin typeface="Gill Sans" charset="0"/>
                <a:cs typeface="Gill Sans" charset="0"/>
              </a:rPr>
              <a:t>Salary: work &amp; responsibility</a:t>
            </a:r>
            <a:br>
              <a:rPr lang="de-DE" sz="1400" b="1">
                <a:solidFill>
                  <a:srgbClr val="1E4649"/>
                </a:solidFill>
                <a:latin typeface="Gill Sans" charset="0"/>
                <a:cs typeface="Gill Sans" charset="0"/>
              </a:rPr>
            </a:br>
            <a:endParaRPr lang="de-DE" sz="1400" b="1">
              <a:solidFill>
                <a:srgbClr val="1E4649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8196" name="Textfeld 29"/>
          <p:cNvSpPr txBox="1">
            <a:spLocks noChangeArrowheads="1"/>
          </p:cNvSpPr>
          <p:nvPr/>
        </p:nvSpPr>
        <p:spPr bwMode="auto">
          <a:xfrm>
            <a:off x="4152900" y="1920875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de-DE" b="1">
                <a:solidFill>
                  <a:schemeClr val="bg1"/>
                </a:solidFill>
                <a:latin typeface="Gill Sans" charset="0"/>
                <a:cs typeface="Gill Sans" charset="0"/>
              </a:rPr>
              <a:t>Men</a:t>
            </a:r>
          </a:p>
        </p:txBody>
      </p:sp>
      <p:sp>
        <p:nvSpPr>
          <p:cNvPr id="8197" name="Textfeld 30"/>
          <p:cNvSpPr txBox="1">
            <a:spLocks noChangeArrowheads="1"/>
          </p:cNvSpPr>
          <p:nvPr/>
        </p:nvSpPr>
        <p:spPr bwMode="auto">
          <a:xfrm>
            <a:off x="5364163" y="3429000"/>
            <a:ext cx="1798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de-DE" b="1">
                <a:solidFill>
                  <a:srgbClr val="FFFFFF"/>
                </a:solidFill>
                <a:latin typeface="Gill Sans" charset="0"/>
                <a:cs typeface="Gill Sans" charset="0"/>
              </a:rPr>
              <a:t>Women</a:t>
            </a:r>
          </a:p>
        </p:txBody>
      </p:sp>
      <p:sp>
        <p:nvSpPr>
          <p:cNvPr id="33" name="Oval 32"/>
          <p:cNvSpPr/>
          <p:nvPr/>
        </p:nvSpPr>
        <p:spPr>
          <a:xfrm rot="18254928">
            <a:off x="5109369" y="3104357"/>
            <a:ext cx="173037" cy="1651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35" name="Gerade Verbindung 34"/>
          <p:cNvCxnSpPr/>
          <p:nvPr/>
        </p:nvCxnSpPr>
        <p:spPr>
          <a:xfrm flipH="1" flipV="1">
            <a:off x="1900238" y="3182938"/>
            <a:ext cx="5905500" cy="0"/>
          </a:xfrm>
          <a:prstGeom prst="line">
            <a:avLst/>
          </a:prstGeom>
          <a:ln w="6350" cmpd="sng">
            <a:solidFill>
              <a:schemeClr val="tx2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1835150" y="3295650"/>
            <a:ext cx="1873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Family: </a:t>
            </a:r>
            <a:r>
              <a:rPr lang="de-DE" sz="1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work</a:t>
            </a:r>
            <a:r>
              <a:rPr lang="de-DE" sz="1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 &amp;</a:t>
            </a:r>
            <a:br>
              <a:rPr lang="de-DE" sz="1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</a:br>
            <a:r>
              <a:rPr lang="de-DE" sz="1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responsibility</a:t>
            </a:r>
            <a:endParaRPr lang="de-DE" sz="1400" b="1" dirty="0">
              <a:solidFill>
                <a:schemeClr val="accent1">
                  <a:lumMod val="25000"/>
                </a:schemeClr>
              </a:solidFill>
              <a:latin typeface="Gill Sans"/>
              <a:cs typeface="Gill Sans"/>
            </a:endParaRPr>
          </a:p>
        </p:txBody>
      </p:sp>
      <p:cxnSp>
        <p:nvCxnSpPr>
          <p:cNvPr id="29" name="Gerade Verbindung 28"/>
          <p:cNvCxnSpPr/>
          <p:nvPr/>
        </p:nvCxnSpPr>
        <p:spPr>
          <a:xfrm flipV="1">
            <a:off x="5180013" y="660400"/>
            <a:ext cx="0" cy="4929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4152900" y="981075"/>
            <a:ext cx="2147888" cy="4319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feil nach links 12"/>
          <p:cNvSpPr/>
          <p:nvPr/>
        </p:nvSpPr>
        <p:spPr>
          <a:xfrm rot="2465622">
            <a:off x="6199188" y="1093788"/>
            <a:ext cx="681037" cy="587375"/>
          </a:xfrm>
          <a:prstGeom prst="leftArrow">
            <a:avLst>
              <a:gd name="adj1" fmla="val 43497"/>
              <a:gd name="adj2" fmla="val 56909"/>
            </a:avLst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205" name="Textfeld 13"/>
          <p:cNvSpPr txBox="1">
            <a:spLocks noChangeArrowheads="1"/>
          </p:cNvSpPr>
          <p:nvPr/>
        </p:nvSpPr>
        <p:spPr bwMode="auto">
          <a:xfrm rot="2013555">
            <a:off x="6289675" y="1228725"/>
            <a:ext cx="692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2000" b="1">
                <a:solidFill>
                  <a:srgbClr val="FFFFFF"/>
                </a:solidFill>
                <a:latin typeface="Gill Sans" charset="0"/>
                <a:cs typeface="Gill Sans" charset="0"/>
              </a:rPr>
              <a:t>1</a:t>
            </a:r>
          </a:p>
        </p:txBody>
      </p:sp>
      <p:sp>
        <p:nvSpPr>
          <p:cNvPr id="8211" name="Textfeld 24"/>
          <p:cNvSpPr txBox="1">
            <a:spLocks noChangeArrowheads="1"/>
          </p:cNvSpPr>
          <p:nvPr/>
        </p:nvSpPr>
        <p:spPr bwMode="auto">
          <a:xfrm rot="1966804">
            <a:off x="3754438" y="4889500"/>
            <a:ext cx="692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2000" b="1">
                <a:solidFill>
                  <a:srgbClr val="FFFFFF"/>
                </a:solidFill>
                <a:latin typeface="Gill Sans" charset="0"/>
                <a:cs typeface="Gill Sans" charset="0"/>
              </a:rPr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00788" y="5387395"/>
            <a:ext cx="1455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i="1" dirty="0" smtClean="0">
                <a:latin typeface="Gill Sans"/>
                <a:cs typeface="Gill Sans"/>
              </a:rPr>
              <a:t>Theunert (2012)</a:t>
            </a:r>
          </a:p>
          <a:p>
            <a:endParaRPr lang="de-DE" sz="1200" i="1" dirty="0">
              <a:latin typeface="Gill Sans"/>
              <a:cs typeface="Gill Sans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971550" y="404813"/>
            <a:ext cx="80660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1</a:t>
            </a:r>
            <a:r>
              <a:rPr lang="de-DE" sz="2400" b="1" dirty="0">
                <a:solidFill>
                  <a:srgbClr val="BBE0E3"/>
                </a:solidFill>
                <a:latin typeface="Gill Sans"/>
                <a:cs typeface="Gill Sans"/>
              </a:rPr>
              <a:t> </a:t>
            </a: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2 3 </a:t>
            </a:r>
          </a:p>
        </p:txBody>
      </p:sp>
    </p:spTree>
    <p:extLst>
      <p:ext uri="{BB962C8B-B14F-4D97-AF65-F5344CB8AC3E}">
        <p14:creationId xmlns:p14="http://schemas.microsoft.com/office/powerpoint/2010/main" val="389169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albbogen 18"/>
          <p:cNvSpPr/>
          <p:nvPr/>
        </p:nvSpPr>
        <p:spPr>
          <a:xfrm rot="17803259">
            <a:off x="3344862" y="1333501"/>
            <a:ext cx="3781425" cy="3740150"/>
          </a:xfrm>
          <a:prstGeom prst="blockArc">
            <a:avLst>
              <a:gd name="adj1" fmla="val 10800000"/>
              <a:gd name="adj2" fmla="val 999"/>
              <a:gd name="adj3" fmla="val 4965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00" b="1" dirty="0">
              <a:solidFill>
                <a:srgbClr val="FFFFFF"/>
              </a:solidFill>
              <a:latin typeface="Calibri (b)"/>
              <a:cs typeface="Calibri (b)"/>
            </a:endParaRPr>
          </a:p>
          <a:p>
            <a:pPr algn="ctr">
              <a:defRPr/>
            </a:pPr>
            <a:endParaRPr lang="de-DE" sz="1200" b="1" dirty="0">
              <a:solidFill>
                <a:srgbClr val="FFFFFF"/>
              </a:solidFill>
              <a:latin typeface="Calibri (b)"/>
              <a:cs typeface="Calibri (b)"/>
            </a:endParaRPr>
          </a:p>
          <a:p>
            <a:pPr algn="ctr">
              <a:defRPr/>
            </a:pPr>
            <a:endParaRPr lang="de-DE" sz="1200" b="1" dirty="0">
              <a:solidFill>
                <a:srgbClr val="FFFFFF"/>
              </a:solidFill>
              <a:latin typeface="Calibri (b)"/>
              <a:cs typeface="Calibri (b)"/>
            </a:endParaRPr>
          </a:p>
          <a:p>
            <a:pPr>
              <a:defRPr/>
            </a:pPr>
            <a:r>
              <a:rPr lang="de-DE" sz="1200" b="1" dirty="0">
                <a:solidFill>
                  <a:srgbClr val="FFFFFF"/>
                </a:solidFill>
                <a:latin typeface="Calibri (b)"/>
                <a:cs typeface="Calibri (b)"/>
              </a:rPr>
              <a:t>       </a:t>
            </a:r>
          </a:p>
          <a:p>
            <a:pPr>
              <a:defRPr/>
            </a:pPr>
            <a:endParaRPr lang="de-DE" sz="1200" b="1" dirty="0">
              <a:solidFill>
                <a:srgbClr val="FFFFFF"/>
              </a:solidFill>
              <a:latin typeface="Calibri (b)"/>
              <a:cs typeface="Calibri (b)"/>
            </a:endParaRPr>
          </a:p>
          <a:p>
            <a:pPr>
              <a:defRPr/>
            </a:pPr>
            <a:endParaRPr lang="de-DE" sz="1200" b="1" dirty="0">
              <a:solidFill>
                <a:srgbClr val="FFFFFF"/>
              </a:solidFill>
              <a:latin typeface="Calibri (b)"/>
              <a:cs typeface="Calibri (b)"/>
            </a:endParaRPr>
          </a:p>
          <a:p>
            <a:pPr>
              <a:defRPr/>
            </a:pPr>
            <a:endParaRPr lang="de-DE" sz="1200" b="1" dirty="0">
              <a:solidFill>
                <a:srgbClr val="FFFFFF"/>
              </a:solidFill>
              <a:latin typeface="Calibri (b)"/>
              <a:cs typeface="Calibri (b)"/>
            </a:endParaRPr>
          </a:p>
          <a:p>
            <a:pPr>
              <a:defRPr/>
            </a:pPr>
            <a:endParaRPr lang="de-DE" sz="1200" b="1" dirty="0">
              <a:solidFill>
                <a:srgbClr val="FFFFFF"/>
              </a:solidFill>
              <a:latin typeface="Calibri (b)"/>
              <a:cs typeface="Calibri (b)"/>
            </a:endParaRPr>
          </a:p>
        </p:txBody>
      </p:sp>
      <p:sp>
        <p:nvSpPr>
          <p:cNvPr id="20" name="Halbbogen 19"/>
          <p:cNvSpPr/>
          <p:nvPr/>
        </p:nvSpPr>
        <p:spPr>
          <a:xfrm rot="6968173">
            <a:off x="3321050" y="1311276"/>
            <a:ext cx="3781425" cy="3740150"/>
          </a:xfrm>
          <a:prstGeom prst="blockArc">
            <a:avLst>
              <a:gd name="adj1" fmla="val 10800000"/>
              <a:gd name="adj2" fmla="val 0"/>
              <a:gd name="adj3" fmla="val 49108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219" name="Textfeld 20"/>
          <p:cNvSpPr txBox="1">
            <a:spLocks noChangeArrowheads="1"/>
          </p:cNvSpPr>
          <p:nvPr/>
        </p:nvSpPr>
        <p:spPr bwMode="auto">
          <a:xfrm>
            <a:off x="1835150" y="2492375"/>
            <a:ext cx="17287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b="1">
                <a:solidFill>
                  <a:srgbClr val="1E4649"/>
                </a:solidFill>
                <a:latin typeface="Gill Sans" charset="0"/>
                <a:cs typeface="Gill Sans" charset="0"/>
              </a:rPr>
              <a:t>Salary: work &amp; responsibility</a:t>
            </a:r>
            <a:br>
              <a:rPr lang="de-DE" sz="1400" b="1">
                <a:solidFill>
                  <a:srgbClr val="1E4649"/>
                </a:solidFill>
                <a:latin typeface="Gill Sans" charset="0"/>
                <a:cs typeface="Gill Sans" charset="0"/>
              </a:rPr>
            </a:br>
            <a:endParaRPr lang="de-DE" sz="1400" b="1">
              <a:solidFill>
                <a:srgbClr val="1E4649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9220" name="Textfeld 29"/>
          <p:cNvSpPr txBox="1">
            <a:spLocks noChangeArrowheads="1"/>
          </p:cNvSpPr>
          <p:nvPr/>
        </p:nvSpPr>
        <p:spPr bwMode="auto">
          <a:xfrm>
            <a:off x="4152900" y="1920875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de-DE" b="1">
                <a:solidFill>
                  <a:schemeClr val="bg1"/>
                </a:solidFill>
                <a:latin typeface="Gill Sans" charset="0"/>
                <a:cs typeface="Gill Sans" charset="0"/>
              </a:rPr>
              <a:t>Men</a:t>
            </a:r>
          </a:p>
        </p:txBody>
      </p:sp>
      <p:sp>
        <p:nvSpPr>
          <p:cNvPr id="9221" name="Textfeld 30"/>
          <p:cNvSpPr txBox="1">
            <a:spLocks noChangeArrowheads="1"/>
          </p:cNvSpPr>
          <p:nvPr/>
        </p:nvSpPr>
        <p:spPr bwMode="auto">
          <a:xfrm>
            <a:off x="5364163" y="3429000"/>
            <a:ext cx="1798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de-DE" b="1">
                <a:solidFill>
                  <a:srgbClr val="FFFFFF"/>
                </a:solidFill>
                <a:latin typeface="Gill Sans" charset="0"/>
                <a:cs typeface="Gill Sans" charset="0"/>
              </a:rPr>
              <a:t>Women</a:t>
            </a:r>
          </a:p>
        </p:txBody>
      </p:sp>
      <p:sp>
        <p:nvSpPr>
          <p:cNvPr id="33" name="Oval 32"/>
          <p:cNvSpPr/>
          <p:nvPr/>
        </p:nvSpPr>
        <p:spPr>
          <a:xfrm rot="18254928">
            <a:off x="5109369" y="3104357"/>
            <a:ext cx="173037" cy="1651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35" name="Gerade Verbindung 34"/>
          <p:cNvCxnSpPr/>
          <p:nvPr/>
        </p:nvCxnSpPr>
        <p:spPr>
          <a:xfrm flipH="1" flipV="1">
            <a:off x="1900238" y="3182938"/>
            <a:ext cx="5905500" cy="0"/>
          </a:xfrm>
          <a:prstGeom prst="line">
            <a:avLst/>
          </a:prstGeom>
          <a:ln w="6350" cmpd="sng">
            <a:solidFill>
              <a:schemeClr val="tx2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1835150" y="3295650"/>
            <a:ext cx="1873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Family: </a:t>
            </a:r>
            <a:r>
              <a:rPr lang="de-DE" sz="1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work</a:t>
            </a:r>
            <a:r>
              <a:rPr lang="de-DE" sz="1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 &amp;</a:t>
            </a:r>
            <a:br>
              <a:rPr lang="de-DE" sz="1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</a:br>
            <a:r>
              <a:rPr lang="de-DE" sz="1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responsibility</a:t>
            </a:r>
            <a:endParaRPr lang="de-DE" sz="1400" b="1" dirty="0">
              <a:solidFill>
                <a:schemeClr val="accent1">
                  <a:lumMod val="25000"/>
                </a:schemeClr>
              </a:solidFill>
              <a:latin typeface="Gill Sans"/>
              <a:cs typeface="Gill Sans"/>
            </a:endParaRPr>
          </a:p>
        </p:txBody>
      </p:sp>
      <p:cxnSp>
        <p:nvCxnSpPr>
          <p:cNvPr id="29" name="Gerade Verbindung 28"/>
          <p:cNvCxnSpPr/>
          <p:nvPr/>
        </p:nvCxnSpPr>
        <p:spPr>
          <a:xfrm flipV="1">
            <a:off x="5180013" y="660400"/>
            <a:ext cx="0" cy="4929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4152900" y="981075"/>
            <a:ext cx="2147888" cy="4319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feil nach links 12"/>
          <p:cNvSpPr/>
          <p:nvPr/>
        </p:nvSpPr>
        <p:spPr>
          <a:xfrm rot="2465622">
            <a:off x="6199188" y="1093788"/>
            <a:ext cx="681037" cy="587375"/>
          </a:xfrm>
          <a:prstGeom prst="leftArrow">
            <a:avLst>
              <a:gd name="adj1" fmla="val 43497"/>
              <a:gd name="adj2" fmla="val 56909"/>
            </a:avLst>
          </a:prstGeom>
          <a:solidFill>
            <a:srgbClr val="25406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229" name="Textfeld 13"/>
          <p:cNvSpPr txBox="1">
            <a:spLocks noChangeArrowheads="1"/>
          </p:cNvSpPr>
          <p:nvPr/>
        </p:nvSpPr>
        <p:spPr bwMode="auto">
          <a:xfrm rot="2013555">
            <a:off x="6289675" y="1228725"/>
            <a:ext cx="692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2000" b="1">
                <a:solidFill>
                  <a:srgbClr val="FFFFFF"/>
                </a:solidFill>
                <a:latin typeface="Gill Sans" charset="0"/>
                <a:cs typeface="Gill Sans" charset="0"/>
              </a:rPr>
              <a:t>1</a:t>
            </a:r>
          </a:p>
        </p:txBody>
      </p:sp>
      <p:sp>
        <p:nvSpPr>
          <p:cNvPr id="15" name="Pfeil nach links 14"/>
          <p:cNvSpPr/>
          <p:nvPr/>
        </p:nvSpPr>
        <p:spPr>
          <a:xfrm rot="1586247">
            <a:off x="5459413" y="720725"/>
            <a:ext cx="681037" cy="587375"/>
          </a:xfrm>
          <a:prstGeom prst="leftArrow">
            <a:avLst>
              <a:gd name="adj1" fmla="val 43497"/>
              <a:gd name="adj2" fmla="val 56909"/>
            </a:avLst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31" name="Textfeld 15"/>
          <p:cNvSpPr txBox="1">
            <a:spLocks noChangeArrowheads="1"/>
          </p:cNvSpPr>
          <p:nvPr/>
        </p:nvSpPr>
        <p:spPr bwMode="auto">
          <a:xfrm rot="1460910">
            <a:off x="5599113" y="850900"/>
            <a:ext cx="692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2000" b="1">
                <a:solidFill>
                  <a:srgbClr val="FFFFFF"/>
                </a:solidFill>
                <a:latin typeface="Gill Sans" charset="0"/>
                <a:cs typeface="Gill Sans" charset="0"/>
              </a:rPr>
              <a:t>2</a:t>
            </a:r>
          </a:p>
        </p:txBody>
      </p:sp>
      <p:sp>
        <p:nvSpPr>
          <p:cNvPr id="18" name="Pfeil nach links 17"/>
          <p:cNvSpPr/>
          <p:nvPr/>
        </p:nvSpPr>
        <p:spPr>
          <a:xfrm rot="12201986">
            <a:off x="4306888" y="5106988"/>
            <a:ext cx="681037" cy="587375"/>
          </a:xfrm>
          <a:prstGeom prst="leftArrow">
            <a:avLst>
              <a:gd name="adj1" fmla="val 43497"/>
              <a:gd name="adj2" fmla="val 56909"/>
            </a:avLst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233" name="Textfeld 22"/>
          <p:cNvSpPr txBox="1">
            <a:spLocks noChangeArrowheads="1"/>
          </p:cNvSpPr>
          <p:nvPr/>
        </p:nvSpPr>
        <p:spPr bwMode="auto">
          <a:xfrm rot="1349724">
            <a:off x="4549775" y="5287963"/>
            <a:ext cx="692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2000" b="1">
                <a:solidFill>
                  <a:srgbClr val="FFFFFF"/>
                </a:solidFill>
                <a:latin typeface="Gill Sans" charset="0"/>
                <a:cs typeface="Gill Sans" charset="0"/>
              </a:rPr>
              <a:t>4</a:t>
            </a:r>
          </a:p>
        </p:txBody>
      </p:sp>
      <p:sp>
        <p:nvSpPr>
          <p:cNvPr id="24" name="Pfeil nach links 23"/>
          <p:cNvSpPr/>
          <p:nvPr/>
        </p:nvSpPr>
        <p:spPr>
          <a:xfrm rot="13173620">
            <a:off x="3494088" y="4630738"/>
            <a:ext cx="681037" cy="587375"/>
          </a:xfrm>
          <a:prstGeom prst="leftArrow">
            <a:avLst>
              <a:gd name="adj1" fmla="val 43497"/>
              <a:gd name="adj2" fmla="val 56909"/>
            </a:avLst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235" name="Textfeld 24"/>
          <p:cNvSpPr txBox="1">
            <a:spLocks noChangeArrowheads="1"/>
          </p:cNvSpPr>
          <p:nvPr/>
        </p:nvSpPr>
        <p:spPr bwMode="auto">
          <a:xfrm rot="1966804">
            <a:off x="3754438" y="4889500"/>
            <a:ext cx="692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2000" b="1">
                <a:solidFill>
                  <a:srgbClr val="FFFFFF"/>
                </a:solidFill>
                <a:latin typeface="Gill Sans" charset="0"/>
                <a:cs typeface="Gill Sans" charset="0"/>
              </a:rPr>
              <a:t>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33401" y="5358113"/>
            <a:ext cx="727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i="1" dirty="0" smtClean="0">
                <a:latin typeface="Gill Sans"/>
                <a:cs typeface="Gill Sans"/>
              </a:rPr>
              <a:t>Theunert (2012)</a:t>
            </a:r>
          </a:p>
          <a:p>
            <a:endParaRPr lang="de-DE" sz="1200" i="1" dirty="0">
              <a:latin typeface="Gill Sans"/>
              <a:cs typeface="Gill Sans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971550" y="404813"/>
            <a:ext cx="80660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cs typeface="Gill Sans"/>
              </a:rPr>
              <a:t>1</a:t>
            </a:r>
            <a:r>
              <a:rPr lang="de-DE" sz="2400" b="1" dirty="0">
                <a:solidFill>
                  <a:srgbClr val="BBE0E3"/>
                </a:solidFill>
                <a:latin typeface="Gill Sans"/>
                <a:cs typeface="Gill Sans"/>
              </a:rPr>
              <a:t> </a:t>
            </a:r>
            <a:r>
              <a:rPr lang="de-DE" sz="2400" b="1" dirty="0">
                <a:solidFill>
                  <a:schemeClr val="accent1"/>
                </a:solidFill>
                <a:latin typeface="Gill Sans"/>
                <a:cs typeface="Gill Sans"/>
              </a:rPr>
              <a:t>2 3 </a:t>
            </a:r>
          </a:p>
        </p:txBody>
      </p:sp>
    </p:spTree>
    <p:extLst>
      <p:ext uri="{BB962C8B-B14F-4D97-AF65-F5344CB8AC3E}">
        <p14:creationId xmlns:p14="http://schemas.microsoft.com/office/powerpoint/2010/main" val="299167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ctrTitle"/>
          </p:nvPr>
        </p:nvSpPr>
        <p:spPr bwMode="auto">
          <a:xfrm>
            <a:off x="971550" y="1414463"/>
            <a:ext cx="7848600" cy="41027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de-DE" sz="2400" b="1" dirty="0" err="1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Because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it‘s</a:t>
            </a:r>
            <a: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just </a:t>
            </a:r>
            <a:br>
              <a:rPr lang="de-DE" sz="2400" b="1" dirty="0" smtClean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Because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it‘s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a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need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/>
            </a:r>
            <a:b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</a:b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/>
            </a:r>
            <a:b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</a:b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Because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it‘s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profitable </a:t>
            </a:r>
          </a:p>
        </p:txBody>
      </p:sp>
      <p:sp>
        <p:nvSpPr>
          <p:cNvPr id="3074" name="Textfeld 1"/>
          <p:cNvSpPr txBox="1">
            <a:spLocks noChangeArrowheads="1"/>
          </p:cNvSpPr>
          <p:nvPr/>
        </p:nvSpPr>
        <p:spPr bwMode="auto">
          <a:xfrm>
            <a:off x="969963" y="374650"/>
            <a:ext cx="8066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de-DE" b="1" dirty="0" smtClean="0">
                <a:solidFill>
                  <a:schemeClr val="accent1"/>
                </a:solidFill>
                <a:latin typeface="Gill Sans" charset="0"/>
                <a:cs typeface="Gill Sans" charset="0"/>
              </a:rPr>
              <a:t>1 </a:t>
            </a:r>
            <a:r>
              <a:rPr lang="de-DE" b="1" dirty="0" err="1" smtClean="0">
                <a:solidFill>
                  <a:schemeClr val="accent1"/>
                </a:solidFill>
                <a:latin typeface="Gill Sans" charset="0"/>
                <a:cs typeface="Gill Sans" charset="0"/>
              </a:rPr>
              <a:t>Why</a:t>
            </a:r>
            <a:r>
              <a:rPr lang="de-DE" b="1" dirty="0">
                <a:solidFill>
                  <a:schemeClr val="accent1"/>
                </a:solidFill>
                <a:latin typeface="Gill Sans" charset="0"/>
                <a:cs typeface="Gill Sans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85614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ctrTitle"/>
          </p:nvPr>
        </p:nvSpPr>
        <p:spPr bwMode="auto">
          <a:xfrm>
            <a:off x="971550" y="1414463"/>
            <a:ext cx="7848600" cy="41027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Because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it‘s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just </a:t>
            </a:r>
            <a:b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</a:b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Because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</a:t>
            </a: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it‘s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 a </a:t>
            </a:r>
            <a:r>
              <a:rPr lang="de-DE" sz="2400" b="1" dirty="0" err="1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>need</a:t>
            </a:r>
            <a: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  <a:t/>
            </a:r>
            <a:br>
              <a:rPr lang="de-DE" sz="2400" b="1" dirty="0">
                <a:solidFill>
                  <a:schemeClr val="accent1">
                    <a:lumMod val="25000"/>
                  </a:schemeClr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/>
            </a:r>
            <a:b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</a:b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Because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it‘s</a:t>
            </a:r>
            <a:r>
              <a:rPr lang="de-DE" sz="2400" b="1" dirty="0">
                <a:solidFill>
                  <a:schemeClr val="accent1"/>
                </a:solidFill>
                <a:latin typeface="Gill Sans" charset="0"/>
                <a:ea typeface="ＭＳ Ｐゴシック" charset="0"/>
                <a:cs typeface="Gill Sans" charset="0"/>
              </a:rPr>
              <a:t> profitable </a:t>
            </a:r>
          </a:p>
        </p:txBody>
      </p:sp>
      <p:sp>
        <p:nvSpPr>
          <p:cNvPr id="3074" name="Textfeld 1"/>
          <p:cNvSpPr txBox="1">
            <a:spLocks noChangeArrowheads="1"/>
          </p:cNvSpPr>
          <p:nvPr/>
        </p:nvSpPr>
        <p:spPr bwMode="auto">
          <a:xfrm>
            <a:off x="969963" y="374650"/>
            <a:ext cx="8066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de-DE" b="1" dirty="0" smtClean="0">
                <a:solidFill>
                  <a:schemeClr val="accent1"/>
                </a:solidFill>
                <a:latin typeface="Gill Sans" charset="0"/>
                <a:cs typeface="Gill Sans" charset="0"/>
              </a:rPr>
              <a:t>1 </a:t>
            </a:r>
            <a:r>
              <a:rPr lang="de-DE" b="1" dirty="0" err="1" smtClean="0">
                <a:solidFill>
                  <a:schemeClr val="accent1"/>
                </a:solidFill>
                <a:latin typeface="Gill Sans" charset="0"/>
                <a:cs typeface="Gill Sans" charset="0"/>
              </a:rPr>
              <a:t>Why</a:t>
            </a:r>
            <a:r>
              <a:rPr lang="de-DE" b="1" dirty="0">
                <a:solidFill>
                  <a:schemeClr val="accent1"/>
                </a:solidFill>
                <a:latin typeface="Gill Sans" charset="0"/>
                <a:cs typeface="Gill Sans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018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</Words>
  <Application>Microsoft Macintosh PowerPoint</Application>
  <PresentationFormat>Bildschirmpräsentation (4:3)</PresentationFormat>
  <Paragraphs>222</Paragraphs>
  <Slides>39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0" baseType="lpstr">
      <vt:lpstr>Office-Design</vt:lpstr>
      <vt:lpstr>To share fair.   1. Why?  2. How?   3. Who? </vt:lpstr>
      <vt:lpstr>UN Sustainable Development Goal 5   «To ensure women’s full and effective participation and equal opportunities for leadership at all levels of decision-making in political, economic and public life.»   </vt:lpstr>
      <vt:lpstr>Missing Link  «To ensure men’s full and effective participation and equal opportunities for leadership at all levels of decision-making in family life.» </vt:lpstr>
      <vt:lpstr>PowerPoint-Präsentation</vt:lpstr>
      <vt:lpstr>PowerPoint-Präsentation</vt:lpstr>
      <vt:lpstr>PowerPoint-Präsentation</vt:lpstr>
      <vt:lpstr>PowerPoint-Präsentation</vt:lpstr>
      <vt:lpstr>Because it‘s just   Because it‘s a need  Because it‘s profitable </vt:lpstr>
      <vt:lpstr>Because it‘s just   Because it‘s a need  Because it‘s profitable </vt:lpstr>
      <vt:lpstr>PowerPoint-Präsentation</vt:lpstr>
      <vt:lpstr>Because it‘s just   Because it‘s a need  Because it‘s profitable </vt:lpstr>
      <vt:lpstr>PowerPoint-Präsentation</vt:lpstr>
      <vt:lpstr>By valuing what is already done  By showing individual benefits  By taking multilevel action  By creating adequate conditions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By valuing what is already done  By showing individual benefits  By taking multilevel action  By creating adequate conditions  </vt:lpstr>
      <vt:lpstr>PowerPoint-Präsentation</vt:lpstr>
      <vt:lpstr>By valuing what is already done  By showing individual benefits  By taking multilevel action  By creating adequate conditions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By valuing what is already done  By showing individual benefits  By taking multilevel action  By creating adequate conditions  </vt:lpstr>
      <vt:lpstr>PowerPoint-Präsentation</vt:lpstr>
      <vt:lpstr>PowerPoint-Präsentation</vt:lpstr>
      <vt:lpstr>By valuing what is already done  By showing individual benefits  By taking multilevel action  By creating adequate conditions  </vt:lpstr>
      <vt:lpstr>The progressive alliance   =   everyone accepting, promoting and holding accountable for «share fair»</vt:lpstr>
      <vt:lpstr>PowerPoint-Präsentation</vt:lpstr>
    </vt:vector>
  </TitlesOfParts>
  <Company>Fachverband Sucht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M. Theunert</dc:creator>
  <cp:lastModifiedBy>M. Theunert</cp:lastModifiedBy>
  <cp:revision>40</cp:revision>
  <dcterms:created xsi:type="dcterms:W3CDTF">2015-07-13T08:12:10Z</dcterms:created>
  <dcterms:modified xsi:type="dcterms:W3CDTF">2016-10-12T09:38:28Z</dcterms:modified>
</cp:coreProperties>
</file>