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70" r:id="rId8"/>
    <p:sldId id="269" r:id="rId9"/>
    <p:sldId id="262" r:id="rId10"/>
    <p:sldId id="263" r:id="rId11"/>
    <p:sldId id="264" r:id="rId12"/>
    <p:sldId id="271" r:id="rId13"/>
    <p:sldId id="265" r:id="rId14"/>
    <p:sldId id="268" r:id="rId15"/>
    <p:sldId id="274" r:id="rId16"/>
    <p:sldId id="272" r:id="rId17"/>
    <p:sldId id="275" r:id="rId18"/>
    <p:sldId id="277" r:id="rId19"/>
    <p:sldId id="276" r:id="rId20"/>
    <p:sldId id="273" r:id="rId21"/>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8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S\Regneark\LL07%20violence%20in%20childhoo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b-NO" sz="2400" dirty="0"/>
              <a:t>Violent</a:t>
            </a:r>
            <a:r>
              <a:rPr lang="nb-NO" sz="2400" baseline="0" dirty="0"/>
              <a:t> death rate by gender equality</a:t>
            </a:r>
          </a:p>
          <a:p>
            <a:pPr>
              <a:defRPr/>
            </a:pPr>
            <a:r>
              <a:rPr lang="nb-NO" sz="1100" baseline="0" dirty="0"/>
              <a:t>(Gender equality country/state ranking, N=82 European countries and US states, 2010)</a:t>
            </a:r>
            <a:endParaRPr lang="nb-NO" sz="1100" dirty="0"/>
          </a:p>
        </c:rich>
      </c:tx>
      <c:layout/>
      <c:overlay val="0"/>
    </c:title>
    <c:autoTitleDeleted val="0"/>
    <c:plotArea>
      <c:layout>
        <c:manualLayout>
          <c:layoutTarget val="inner"/>
          <c:xMode val="edge"/>
          <c:yMode val="edge"/>
          <c:x val="7.8919072615923014E-2"/>
          <c:y val="0.22129051086636101"/>
          <c:w val="0.66776947763288796"/>
          <c:h val="0.58836447818637538"/>
        </c:manualLayout>
      </c:layout>
      <c:barChart>
        <c:barDir val="col"/>
        <c:grouping val="clustered"/>
        <c:varyColors val="0"/>
        <c:ser>
          <c:idx val="0"/>
          <c:order val="0"/>
          <c:tx>
            <c:v>Violent death rate (per 100.000 population)</c:v>
          </c:tx>
          <c:invertIfNegative val="0"/>
          <c:cat>
            <c:strRef>
              <c:f>Sheet1!$A$6:$A$8</c:f>
              <c:strCache>
                <c:ptCount val="3"/>
                <c:pt idx="0">
                  <c:v>Little</c:v>
                </c:pt>
                <c:pt idx="1">
                  <c:v>Some</c:v>
                </c:pt>
                <c:pt idx="2">
                  <c:v>Much</c:v>
                </c:pt>
              </c:strCache>
            </c:strRef>
          </c:cat>
          <c:val>
            <c:numRef>
              <c:f>Sheet1!$B$6:$B$8</c:f>
              <c:numCache>
                <c:formatCode>###0.0000</c:formatCode>
                <c:ptCount val="3"/>
                <c:pt idx="0">
                  <c:v>5.6049999999999995</c:v>
                </c:pt>
                <c:pt idx="1">
                  <c:v>4.4135135135135153</c:v>
                </c:pt>
                <c:pt idx="2">
                  <c:v>3.5440000000000005</c:v>
                </c:pt>
              </c:numCache>
            </c:numRef>
          </c:val>
        </c:ser>
        <c:dLbls>
          <c:showLegendKey val="0"/>
          <c:showVal val="0"/>
          <c:showCatName val="0"/>
          <c:showSerName val="0"/>
          <c:showPercent val="0"/>
          <c:showBubbleSize val="0"/>
        </c:dLbls>
        <c:gapWidth val="150"/>
        <c:axId val="104967168"/>
        <c:axId val="104969344"/>
      </c:barChart>
      <c:catAx>
        <c:axId val="104967168"/>
        <c:scaling>
          <c:orientation val="minMax"/>
        </c:scaling>
        <c:delete val="0"/>
        <c:axPos val="b"/>
        <c:title>
          <c:tx>
            <c:rich>
              <a:bodyPr/>
              <a:lstStyle/>
              <a:p>
                <a:pPr>
                  <a:defRPr sz="1200"/>
                </a:pPr>
                <a:r>
                  <a:rPr lang="nb-NO" sz="1200"/>
                  <a:t>Gender equality</a:t>
                </a:r>
              </a:p>
            </c:rich>
          </c:tx>
          <c:layout/>
          <c:overlay val="0"/>
        </c:title>
        <c:majorTickMark val="out"/>
        <c:minorTickMark val="none"/>
        <c:tickLblPos val="nextTo"/>
        <c:txPr>
          <a:bodyPr/>
          <a:lstStyle/>
          <a:p>
            <a:pPr>
              <a:defRPr sz="1100" b="1"/>
            </a:pPr>
            <a:endParaRPr lang="nb-NO"/>
          </a:p>
        </c:txPr>
        <c:crossAx val="104969344"/>
        <c:crosses val="autoZero"/>
        <c:auto val="1"/>
        <c:lblAlgn val="ctr"/>
        <c:lblOffset val="100"/>
        <c:noMultiLvlLbl val="0"/>
      </c:catAx>
      <c:valAx>
        <c:axId val="104969344"/>
        <c:scaling>
          <c:orientation val="minMax"/>
          <c:min val="2"/>
        </c:scaling>
        <c:delete val="0"/>
        <c:axPos val="l"/>
        <c:majorGridlines/>
        <c:numFmt formatCode="#,##0.0" sourceLinked="0"/>
        <c:majorTickMark val="out"/>
        <c:minorTickMark val="none"/>
        <c:tickLblPos val="nextTo"/>
        <c:crossAx val="104967168"/>
        <c:crosses val="autoZero"/>
        <c:crossBetween val="between"/>
      </c:valAx>
    </c:plotArea>
    <c:legend>
      <c:legendPos val="r"/>
      <c:layout>
        <c:manualLayout>
          <c:xMode val="edge"/>
          <c:yMode val="edge"/>
          <c:x val="0.79354198820596955"/>
          <c:y val="0.48874638030923573"/>
          <c:w val="0.18338974674225408"/>
          <c:h val="0.29693665373217415"/>
        </c:manualLayout>
      </c:layout>
      <c:overlay val="0"/>
      <c:txPr>
        <a:bodyPr/>
        <a:lstStyle/>
        <a:p>
          <a:pPr>
            <a:defRPr sz="1200"/>
          </a:pPr>
          <a:endParaRPr lang="nb-NO"/>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b-NO" sz="1600"/>
              <a:t>Gender equality and depression in Europe</a:t>
            </a:r>
          </a:p>
        </c:rich>
      </c:tx>
      <c:layout/>
      <c:overlay val="0"/>
    </c:title>
    <c:autoTitleDeleted val="0"/>
    <c:plotArea>
      <c:layout>
        <c:manualLayout>
          <c:layoutTarget val="inner"/>
          <c:xMode val="edge"/>
          <c:yMode val="edge"/>
          <c:x val="7.7543963254593173E-2"/>
          <c:y val="0.16033573928258968"/>
          <c:w val="0.54780293088363952"/>
          <c:h val="0.64403142315543893"/>
        </c:manualLayout>
      </c:layout>
      <c:barChart>
        <c:barDir val="col"/>
        <c:grouping val="clustered"/>
        <c:varyColors val="0"/>
        <c:ser>
          <c:idx val="0"/>
          <c:order val="0"/>
          <c:tx>
            <c:strRef>
              <c:f>Sheet1!$A$92</c:f>
              <c:strCache>
                <c:ptCount val="1"/>
                <c:pt idx="0">
                  <c:v>Three least gender-equal countries</c:v>
                </c:pt>
              </c:strCache>
            </c:strRef>
          </c:tx>
          <c:invertIfNegative val="0"/>
          <c:cat>
            <c:strRef>
              <c:f>Sheet1!$B$91:$C$91</c:f>
              <c:strCache>
                <c:ptCount val="2"/>
                <c:pt idx="0">
                  <c:v>Percent often depressed - men</c:v>
                </c:pt>
                <c:pt idx="1">
                  <c:v>Percent often depressed - women</c:v>
                </c:pt>
              </c:strCache>
            </c:strRef>
          </c:cat>
          <c:val>
            <c:numRef>
              <c:f>Sheet1!$B$92:$C$92</c:f>
              <c:numCache>
                <c:formatCode>General</c:formatCode>
                <c:ptCount val="2"/>
                <c:pt idx="0">
                  <c:v>7.66</c:v>
                </c:pt>
                <c:pt idx="1">
                  <c:v>12.36</c:v>
                </c:pt>
              </c:numCache>
            </c:numRef>
          </c:val>
        </c:ser>
        <c:ser>
          <c:idx val="1"/>
          <c:order val="1"/>
          <c:tx>
            <c:strRef>
              <c:f>Sheet1!$A$93</c:f>
              <c:strCache>
                <c:ptCount val="1"/>
                <c:pt idx="0">
                  <c:v>Three most gender-equal countries</c:v>
                </c:pt>
              </c:strCache>
            </c:strRef>
          </c:tx>
          <c:invertIfNegative val="0"/>
          <c:cat>
            <c:strRef>
              <c:f>Sheet1!$B$91:$C$91</c:f>
              <c:strCache>
                <c:ptCount val="2"/>
                <c:pt idx="0">
                  <c:v>Percent often depressed - men</c:v>
                </c:pt>
                <c:pt idx="1">
                  <c:v>Percent often depressed - women</c:v>
                </c:pt>
              </c:strCache>
            </c:strRef>
          </c:cat>
          <c:val>
            <c:numRef>
              <c:f>Sheet1!$B$93:$C$93</c:f>
              <c:numCache>
                <c:formatCode>General</c:formatCode>
                <c:ptCount val="2"/>
                <c:pt idx="0">
                  <c:v>2.63</c:v>
                </c:pt>
                <c:pt idx="1">
                  <c:v>4.4000000000000004</c:v>
                </c:pt>
              </c:numCache>
            </c:numRef>
          </c:val>
        </c:ser>
        <c:dLbls>
          <c:showLegendKey val="0"/>
          <c:showVal val="0"/>
          <c:showCatName val="0"/>
          <c:showSerName val="0"/>
          <c:showPercent val="0"/>
          <c:showBubbleSize val="0"/>
        </c:dLbls>
        <c:gapWidth val="150"/>
        <c:axId val="105029632"/>
        <c:axId val="105031168"/>
      </c:barChart>
      <c:catAx>
        <c:axId val="105029632"/>
        <c:scaling>
          <c:orientation val="minMax"/>
        </c:scaling>
        <c:delete val="0"/>
        <c:axPos val="b"/>
        <c:majorTickMark val="out"/>
        <c:minorTickMark val="none"/>
        <c:tickLblPos val="nextTo"/>
        <c:crossAx val="105031168"/>
        <c:crosses val="autoZero"/>
        <c:auto val="1"/>
        <c:lblAlgn val="ctr"/>
        <c:lblOffset val="100"/>
        <c:noMultiLvlLbl val="0"/>
      </c:catAx>
      <c:valAx>
        <c:axId val="105031168"/>
        <c:scaling>
          <c:orientation val="minMax"/>
        </c:scaling>
        <c:delete val="0"/>
        <c:axPos val="l"/>
        <c:majorGridlines/>
        <c:numFmt formatCode="General" sourceLinked="1"/>
        <c:majorTickMark val="out"/>
        <c:minorTickMark val="none"/>
        <c:tickLblPos val="nextTo"/>
        <c:crossAx val="105029632"/>
        <c:crosses val="autoZero"/>
        <c:crossBetween val="between"/>
      </c:valAx>
    </c:plotArea>
    <c:legend>
      <c:legendPos val="r"/>
      <c:layout/>
      <c:overlay val="0"/>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nb-NO"/>
              <a:t>Violence or threats of violence in current relationship, by violence in the childhood home (percent)</a:t>
            </a:r>
          </a:p>
        </c:rich>
      </c:tx>
      <c:layout>
        <c:manualLayout>
          <c:xMode val="edge"/>
          <c:yMode val="edge"/>
          <c:x val="0.14977996693144632"/>
          <c:y val="3.3707865168539325E-2"/>
        </c:manualLayout>
      </c:layout>
      <c:overlay val="0"/>
      <c:spPr>
        <a:noFill/>
        <a:ln w="25400">
          <a:noFill/>
        </a:ln>
      </c:spPr>
    </c:title>
    <c:autoTitleDeleted val="0"/>
    <c:plotArea>
      <c:layout>
        <c:manualLayout>
          <c:layoutTarget val="inner"/>
          <c:xMode val="edge"/>
          <c:yMode val="edge"/>
          <c:x val="7.4889948386250238E-2"/>
          <c:y val="0.31179775280898875"/>
          <c:w val="0.62114604249772265"/>
          <c:h val="0.4943820224719101"/>
        </c:manualLayout>
      </c:layout>
      <c:barChart>
        <c:barDir val="col"/>
        <c:grouping val="clustered"/>
        <c:varyColors val="0"/>
        <c:ser>
          <c:idx val="0"/>
          <c:order val="0"/>
          <c:tx>
            <c:strRef>
              <c:f>Ark1!$A$124</c:f>
              <c:strCache>
                <c:ptCount val="1"/>
                <c:pt idx="0">
                  <c:v>Has used violence/threats</c:v>
                </c:pt>
              </c:strCache>
            </c:strRef>
          </c:tx>
          <c:spPr>
            <a:solidFill>
              <a:srgbClr val="FF0000"/>
            </a:solidFill>
            <a:ln w="12700">
              <a:solidFill>
                <a:srgbClr val="000000"/>
              </a:solidFill>
              <a:prstDash val="solid"/>
            </a:ln>
          </c:spPr>
          <c:invertIfNegative val="0"/>
          <c:cat>
            <c:strRef>
              <c:f>Ark1!$B$123:$D$123</c:f>
              <c:strCache>
                <c:ptCount val="3"/>
                <c:pt idx="0">
                  <c:v>Yes</c:v>
                </c:pt>
                <c:pt idx="1">
                  <c:v>Partly</c:v>
                </c:pt>
                <c:pt idx="2">
                  <c:v>No violence</c:v>
                </c:pt>
              </c:strCache>
            </c:strRef>
          </c:cat>
          <c:val>
            <c:numRef>
              <c:f>Ark1!$B$124:$D$124</c:f>
              <c:numCache>
                <c:formatCode>General</c:formatCode>
                <c:ptCount val="3"/>
                <c:pt idx="0">
                  <c:v>3</c:v>
                </c:pt>
                <c:pt idx="1">
                  <c:v>2</c:v>
                </c:pt>
                <c:pt idx="2">
                  <c:v>1</c:v>
                </c:pt>
              </c:numCache>
            </c:numRef>
          </c:val>
        </c:ser>
        <c:ser>
          <c:idx val="1"/>
          <c:order val="1"/>
          <c:tx>
            <c:strRef>
              <c:f>Ark1!$A$125</c:f>
              <c:strCache>
                <c:ptCount val="1"/>
                <c:pt idx="0">
                  <c:v>Partner has used violence/threats</c:v>
                </c:pt>
              </c:strCache>
            </c:strRef>
          </c:tx>
          <c:spPr>
            <a:solidFill>
              <a:srgbClr val="FF9900"/>
            </a:solidFill>
            <a:ln w="12700">
              <a:solidFill>
                <a:srgbClr val="000000"/>
              </a:solidFill>
              <a:prstDash val="solid"/>
            </a:ln>
          </c:spPr>
          <c:invertIfNegative val="0"/>
          <c:cat>
            <c:strRef>
              <c:f>Ark1!$B$123:$D$123</c:f>
              <c:strCache>
                <c:ptCount val="3"/>
                <c:pt idx="0">
                  <c:v>Yes</c:v>
                </c:pt>
                <c:pt idx="1">
                  <c:v>Partly</c:v>
                </c:pt>
                <c:pt idx="2">
                  <c:v>No violence</c:v>
                </c:pt>
              </c:strCache>
            </c:strRef>
          </c:cat>
          <c:val>
            <c:numRef>
              <c:f>Ark1!$B$125:$D$125</c:f>
              <c:numCache>
                <c:formatCode>General</c:formatCode>
                <c:ptCount val="3"/>
                <c:pt idx="0">
                  <c:v>4</c:v>
                </c:pt>
                <c:pt idx="1">
                  <c:v>3</c:v>
                </c:pt>
                <c:pt idx="2">
                  <c:v>2</c:v>
                </c:pt>
              </c:numCache>
            </c:numRef>
          </c:val>
        </c:ser>
        <c:dLbls>
          <c:showLegendKey val="0"/>
          <c:showVal val="0"/>
          <c:showCatName val="0"/>
          <c:showSerName val="0"/>
          <c:showPercent val="0"/>
          <c:showBubbleSize val="0"/>
        </c:dLbls>
        <c:gapWidth val="150"/>
        <c:axId val="103999744"/>
        <c:axId val="104001920"/>
      </c:barChart>
      <c:catAx>
        <c:axId val="103999744"/>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nb-NO"/>
                  <a:t>Childhood home</a:t>
                </a:r>
              </a:p>
            </c:rich>
          </c:tx>
          <c:layout>
            <c:manualLayout>
              <c:xMode val="edge"/>
              <c:yMode val="edge"/>
              <c:x val="0.26652005503717319"/>
              <c:y val="0.893258426966292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nb-NO"/>
          </a:p>
        </c:txPr>
        <c:crossAx val="104001920"/>
        <c:crosses val="autoZero"/>
        <c:auto val="1"/>
        <c:lblAlgn val="ctr"/>
        <c:lblOffset val="100"/>
        <c:tickLblSkip val="1"/>
        <c:tickMarkSkip val="1"/>
        <c:noMultiLvlLbl val="0"/>
      </c:catAx>
      <c:valAx>
        <c:axId val="10400192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nb-NO"/>
          </a:p>
        </c:txPr>
        <c:crossAx val="103999744"/>
        <c:crosses val="autoZero"/>
        <c:crossBetween val="between"/>
        <c:majorUnit val="1"/>
      </c:valAx>
      <c:spPr>
        <a:solidFill>
          <a:srgbClr val="C0C0C0"/>
        </a:solidFill>
        <a:ln w="12700">
          <a:solidFill>
            <a:srgbClr val="808080"/>
          </a:solidFill>
          <a:prstDash val="solid"/>
        </a:ln>
      </c:spPr>
    </c:plotArea>
    <c:legend>
      <c:legendPos val="r"/>
      <c:layout>
        <c:manualLayout>
          <c:xMode val="edge"/>
          <c:yMode val="edge"/>
          <c:x val="0.72026501092649764"/>
          <c:y val="0.4550561797752809"/>
          <c:w val="0.26211476869356087"/>
          <c:h val="0.2106741573033708"/>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nb-NO"/>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nb-NO"/>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0.745</cdr:x>
      <cdr:y>0.81773</cdr:y>
    </cdr:from>
    <cdr:to>
      <cdr:x>1</cdr:x>
      <cdr:y>1</cdr:y>
    </cdr:to>
    <cdr:sp macro="" textlink="">
      <cdr:nvSpPr>
        <cdr:cNvPr id="2" name="TextBox 1"/>
        <cdr:cNvSpPr txBox="1"/>
      </cdr:nvSpPr>
      <cdr:spPr>
        <a:xfrm xmlns:a="http://schemas.openxmlformats.org/drawingml/2006/main">
          <a:off x="6131024" y="3701008"/>
          <a:ext cx="2098576" cy="8249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nb-NO" sz="800" dirty="0"/>
            <a:t>Sources:</a:t>
          </a:r>
        </a:p>
        <a:p xmlns:a="http://schemas.openxmlformats.org/drawingml/2006/main">
          <a:r>
            <a:rPr lang="nb-NO" sz="800" dirty="0"/>
            <a:t>Gender</a:t>
          </a:r>
          <a:r>
            <a:rPr lang="nb-NO" sz="800" baseline="0" dirty="0"/>
            <a:t> gap index</a:t>
          </a:r>
        </a:p>
        <a:p xmlns:a="http://schemas.openxmlformats.org/drawingml/2006/main">
          <a:r>
            <a:rPr lang="nb-NO" sz="800" baseline="0" dirty="0"/>
            <a:t>US women's autonomy index </a:t>
          </a:r>
        </a:p>
        <a:p xmlns:a="http://schemas.openxmlformats.org/drawingml/2006/main">
          <a:r>
            <a:rPr lang="nb-NO" sz="800" dirty="0"/>
            <a:t>Worldlifeexpectancy.com and others</a:t>
          </a:r>
        </a:p>
      </cdr:txBody>
    </cdr:sp>
  </cdr:relSizeAnchor>
</c:userShapes>
</file>

<file path=ppt/drawings/drawing2.xml><?xml version="1.0" encoding="utf-8"?>
<c:userShapes xmlns:c="http://schemas.openxmlformats.org/drawingml/2006/chart">
  <cdr:relSizeAnchor xmlns:cdr="http://schemas.openxmlformats.org/drawingml/2006/chartDrawing">
    <cdr:from>
      <cdr:x>0.64375</cdr:x>
      <cdr:y>0.75521</cdr:y>
    </cdr:from>
    <cdr:to>
      <cdr:x>0.89375</cdr:x>
      <cdr:y>1</cdr:y>
    </cdr:to>
    <cdr:sp macro="" textlink="">
      <cdr:nvSpPr>
        <cdr:cNvPr id="2" name="TextBox 1"/>
        <cdr:cNvSpPr txBox="1"/>
      </cdr:nvSpPr>
      <cdr:spPr>
        <a:xfrm xmlns:a="http://schemas.openxmlformats.org/drawingml/2006/main">
          <a:off x="2943225" y="2071688"/>
          <a:ext cx="1143000" cy="6715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nb-NO" sz="800">
              <a:effectLst/>
            </a:rPr>
            <a:t>24 countries, 2010</a:t>
          </a:r>
          <a:endParaRPr lang="nb-NO" sz="800">
            <a:effectLst/>
            <a:latin typeface="+mn-lt"/>
            <a:ea typeface="+mn-ea"/>
            <a:cs typeface="+mn-cs"/>
          </a:endParaRPr>
        </a:p>
        <a:p xmlns:a="http://schemas.openxmlformats.org/drawingml/2006/main">
          <a:r>
            <a:rPr lang="nb-NO" sz="800">
              <a:effectLst/>
              <a:latin typeface="+mn-lt"/>
              <a:ea typeface="+mn-ea"/>
              <a:cs typeface="+mn-cs"/>
            </a:rPr>
            <a:t>Sources:</a:t>
          </a:r>
          <a:endParaRPr lang="nb-NO" sz="800">
            <a:effectLst/>
          </a:endParaRPr>
        </a:p>
        <a:p xmlns:a="http://schemas.openxmlformats.org/drawingml/2006/main">
          <a:r>
            <a:rPr lang="nb-NO" sz="800">
              <a:effectLst/>
              <a:latin typeface="+mn-lt"/>
              <a:ea typeface="+mn-ea"/>
              <a:cs typeface="+mn-cs"/>
            </a:rPr>
            <a:t>Gender</a:t>
          </a:r>
          <a:r>
            <a:rPr lang="nb-NO" sz="800" baseline="0">
              <a:effectLst/>
              <a:latin typeface="+mn-lt"/>
              <a:ea typeface="+mn-ea"/>
              <a:cs typeface="+mn-cs"/>
            </a:rPr>
            <a:t> gap index 2010</a:t>
          </a:r>
          <a:endParaRPr lang="nb-NO" sz="800">
            <a:effectLst/>
          </a:endParaRPr>
        </a:p>
        <a:p xmlns:a="http://schemas.openxmlformats.org/drawingml/2006/main">
          <a:r>
            <a:rPr lang="nb-NO" sz="800" baseline="0">
              <a:effectLst/>
              <a:latin typeface="+mn-lt"/>
              <a:ea typeface="+mn-ea"/>
              <a:cs typeface="+mn-cs"/>
            </a:rPr>
            <a:t>Eurobarometer  73.2, 2010</a:t>
          </a:r>
          <a:endParaRPr lang="nb-NO" sz="800">
            <a:effectLst/>
          </a:endParaRPr>
        </a:p>
        <a:p xmlns:a="http://schemas.openxmlformats.org/drawingml/2006/main">
          <a:endParaRPr lang="nb-NO"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6A397-75B2-414C-A8CB-5437320E6A34}" type="datetimeFigureOut">
              <a:rPr lang="nb-NO" smtClean="0"/>
              <a:t>16.10.16</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E42807-8A47-4B6B-A870-FDE67B58B87D}" type="slidenum">
              <a:rPr lang="nb-NO" smtClean="0"/>
              <a:t>‹#›</a:t>
            </a:fld>
            <a:endParaRPr lang="nb-NO"/>
          </a:p>
        </p:txBody>
      </p:sp>
    </p:spTree>
    <p:extLst>
      <p:ext uri="{BB962C8B-B14F-4D97-AF65-F5344CB8AC3E}">
        <p14:creationId xmlns:p14="http://schemas.microsoft.com/office/powerpoint/2010/main" val="397758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a:p>
        </p:txBody>
      </p:sp>
      <p:sp>
        <p:nvSpPr>
          <p:cNvPr id="4" name="Slide Number Placeholder 3"/>
          <p:cNvSpPr>
            <a:spLocks noGrp="1"/>
          </p:cNvSpPr>
          <p:nvPr>
            <p:ph type="sldNum" sz="quarter" idx="10"/>
          </p:nvPr>
        </p:nvSpPr>
        <p:spPr/>
        <p:txBody>
          <a:bodyPr/>
          <a:lstStyle/>
          <a:p>
            <a:fld id="{E6E42807-8A47-4B6B-A870-FDE67B58B87D}" type="slidenum">
              <a:rPr lang="nb-NO" smtClean="0"/>
              <a:t>15</a:t>
            </a:fld>
            <a:endParaRPr lang="nb-NO"/>
          </a:p>
        </p:txBody>
      </p:sp>
    </p:spTree>
    <p:extLst>
      <p:ext uri="{BB962C8B-B14F-4D97-AF65-F5344CB8AC3E}">
        <p14:creationId xmlns:p14="http://schemas.microsoft.com/office/powerpoint/2010/main" val="158546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7AEDC8C3-BF52-4BED-8260-43EB2B06F3F4}" type="datetimeFigureOut">
              <a:rPr lang="nb-NO" smtClean="0"/>
              <a:t>16.10.16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32963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7AEDC8C3-BF52-4BED-8260-43EB2B06F3F4}" type="datetimeFigureOut">
              <a:rPr lang="nb-NO" smtClean="0"/>
              <a:t>16.10.16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279645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7AEDC8C3-BF52-4BED-8260-43EB2B06F3F4}" type="datetimeFigureOut">
              <a:rPr lang="nb-NO" smtClean="0"/>
              <a:t>16.10.16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394212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7AEDC8C3-BF52-4BED-8260-43EB2B06F3F4}" type="datetimeFigureOut">
              <a:rPr lang="nb-NO" smtClean="0"/>
              <a:t>16.10.16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339658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DC8C3-BF52-4BED-8260-43EB2B06F3F4}" type="datetimeFigureOut">
              <a:rPr lang="nb-NO" smtClean="0"/>
              <a:t>16.10.16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50916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7AEDC8C3-BF52-4BED-8260-43EB2B06F3F4}" type="datetimeFigureOut">
              <a:rPr lang="nb-NO" smtClean="0"/>
              <a:t>16.10.16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318600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7AEDC8C3-BF52-4BED-8260-43EB2B06F3F4}" type="datetimeFigureOut">
              <a:rPr lang="nb-NO" smtClean="0"/>
              <a:t>16.10.16</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159550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7AEDC8C3-BF52-4BED-8260-43EB2B06F3F4}" type="datetimeFigureOut">
              <a:rPr lang="nb-NO" smtClean="0"/>
              <a:t>16.10.16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13620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DC8C3-BF52-4BED-8260-43EB2B06F3F4}" type="datetimeFigureOut">
              <a:rPr lang="nb-NO" smtClean="0"/>
              <a:t>16.10.16</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396138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DC8C3-BF52-4BED-8260-43EB2B06F3F4}" type="datetimeFigureOut">
              <a:rPr lang="nb-NO" smtClean="0"/>
              <a:t>16.10.16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793254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DC8C3-BF52-4BED-8260-43EB2B06F3F4}" type="datetimeFigureOut">
              <a:rPr lang="nb-NO" smtClean="0"/>
              <a:t>16.10.16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C7300F3-95C0-4950-B31B-BA2468AC15DC}" type="slidenum">
              <a:rPr lang="nb-NO" smtClean="0"/>
              <a:t>‹#›</a:t>
            </a:fld>
            <a:endParaRPr lang="nb-NO"/>
          </a:p>
        </p:txBody>
      </p:sp>
    </p:spTree>
    <p:extLst>
      <p:ext uri="{BB962C8B-B14F-4D97-AF65-F5344CB8AC3E}">
        <p14:creationId xmlns:p14="http://schemas.microsoft.com/office/powerpoint/2010/main" val="76793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DC8C3-BF52-4BED-8260-43EB2B06F3F4}" type="datetimeFigureOut">
              <a:rPr lang="nb-NO" smtClean="0"/>
              <a:t>16.10.16</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300F3-95C0-4950-B31B-BA2468AC15DC}" type="slidenum">
              <a:rPr lang="nb-NO" smtClean="0"/>
              <a:t>‹#›</a:t>
            </a:fld>
            <a:endParaRPr lang="nb-NO"/>
          </a:p>
        </p:txBody>
      </p:sp>
    </p:spTree>
    <p:extLst>
      <p:ext uri="{BB962C8B-B14F-4D97-AF65-F5344CB8AC3E}">
        <p14:creationId xmlns:p14="http://schemas.microsoft.com/office/powerpoint/2010/main" val="468263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512167"/>
          </a:xfrm>
        </p:spPr>
        <p:txBody>
          <a:bodyPr>
            <a:normAutofit fontScale="90000"/>
          </a:bodyPr>
          <a:lstStyle/>
          <a:p>
            <a:r>
              <a:rPr lang="nb-NO" dirty="0" smtClean="0"/>
              <a:t>Theories and Changes:</a:t>
            </a:r>
            <a:br>
              <a:rPr lang="nb-NO" dirty="0" smtClean="0"/>
            </a:br>
            <a:r>
              <a:rPr lang="nb-NO" sz="3600" dirty="0" smtClean="0"/>
              <a:t>Men’s Caregiving </a:t>
            </a:r>
            <a:r>
              <a:rPr lang="nb-NO" sz="3600" dirty="0" smtClean="0"/>
              <a:t>and European </a:t>
            </a:r>
            <a:r>
              <a:rPr lang="nb-NO" sz="3600" dirty="0" smtClean="0"/>
              <a:t>Development</a:t>
            </a:r>
            <a:r>
              <a:rPr lang="nb-NO" sz="3600" dirty="0" smtClean="0"/>
              <a:t/>
            </a:r>
            <a:br>
              <a:rPr lang="nb-NO" sz="3600" dirty="0" smtClean="0"/>
            </a:br>
            <a:endParaRPr lang="nb-NO" dirty="0"/>
          </a:p>
        </p:txBody>
      </p:sp>
      <p:sp>
        <p:nvSpPr>
          <p:cNvPr id="3" name="Subtitle 2"/>
          <p:cNvSpPr>
            <a:spLocks noGrp="1"/>
          </p:cNvSpPr>
          <p:nvPr>
            <p:ph type="subTitle" idx="1"/>
          </p:nvPr>
        </p:nvSpPr>
        <p:spPr>
          <a:xfrm>
            <a:off x="1371600" y="3140968"/>
            <a:ext cx="6400800" cy="2497832"/>
          </a:xfrm>
        </p:spPr>
        <p:txBody>
          <a:bodyPr>
            <a:normAutofit fontScale="92500" lnSpcReduction="10000"/>
          </a:bodyPr>
          <a:lstStyle/>
          <a:p>
            <a:r>
              <a:rPr lang="en-US" sz="2400" dirty="0"/>
              <a:t>ICMEO </a:t>
            </a:r>
            <a:r>
              <a:rPr lang="en-US" sz="2400" dirty="0" smtClean="0"/>
              <a:t>– 3rd </a:t>
            </a:r>
            <a:r>
              <a:rPr lang="en-US" sz="2400" dirty="0"/>
              <a:t>International Conference </a:t>
            </a:r>
            <a:r>
              <a:rPr lang="en-US" sz="2400" dirty="0" smtClean="0"/>
              <a:t>on Men </a:t>
            </a:r>
            <a:r>
              <a:rPr lang="en-US" sz="2400" dirty="0"/>
              <a:t>and Equal Opportunities </a:t>
            </a:r>
          </a:p>
          <a:p>
            <a:r>
              <a:rPr lang="nb-NO" sz="2000" dirty="0" smtClean="0"/>
              <a:t>Keynote October </a:t>
            </a:r>
            <a:r>
              <a:rPr lang="nb-NO" sz="2000" dirty="0" smtClean="0"/>
              <a:t>17, 2016</a:t>
            </a:r>
          </a:p>
          <a:p>
            <a:r>
              <a:rPr lang="nb-NO" dirty="0" smtClean="0"/>
              <a:t>Øystein Gullvåg </a:t>
            </a:r>
            <a:r>
              <a:rPr lang="nb-NO" dirty="0" smtClean="0"/>
              <a:t>Holter</a:t>
            </a:r>
          </a:p>
          <a:p>
            <a:r>
              <a:rPr lang="nb-NO" sz="2600" dirty="0" smtClean="0"/>
              <a:t>Centre for Gender Research</a:t>
            </a:r>
          </a:p>
          <a:p>
            <a:r>
              <a:rPr lang="nb-NO" sz="2600" dirty="0" smtClean="0"/>
              <a:t>University of Oslo</a:t>
            </a:r>
            <a:endParaRPr lang="nb-NO" sz="2600" dirty="0"/>
          </a:p>
        </p:txBody>
      </p:sp>
    </p:spTree>
    <p:extLst>
      <p:ext uri="{BB962C8B-B14F-4D97-AF65-F5344CB8AC3E}">
        <p14:creationId xmlns:p14="http://schemas.microsoft.com/office/powerpoint/2010/main" val="1701979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sz="3600" dirty="0" smtClean="0"/>
              <a:t>Gender equality and the rights of the children</a:t>
            </a:r>
            <a:endParaRPr lang="nb-NO" sz="3600" dirty="0"/>
          </a:p>
        </p:txBody>
      </p:sp>
      <p:sp>
        <p:nvSpPr>
          <p:cNvPr id="3" name="Content Placeholder 2"/>
          <p:cNvSpPr>
            <a:spLocks noGrp="1"/>
          </p:cNvSpPr>
          <p:nvPr>
            <p:ph idx="1"/>
          </p:nvPr>
        </p:nvSpPr>
        <p:spPr>
          <a:xfrm>
            <a:off x="5436096" y="2276872"/>
            <a:ext cx="3250704" cy="3849291"/>
          </a:xfrm>
        </p:spPr>
        <p:txBody>
          <a:bodyPr>
            <a:normAutofit/>
          </a:bodyPr>
          <a:lstStyle/>
          <a:p>
            <a:r>
              <a:rPr lang="nb-NO" sz="1800" dirty="0" smtClean="0"/>
              <a:t>Conflicts, violence and lack of care in childhood increase the chance of negative patterns later in life</a:t>
            </a:r>
          </a:p>
          <a:p>
            <a:pPr lvl="1"/>
            <a:r>
              <a:rPr lang="nb-NO" sz="1600" dirty="0" smtClean="0"/>
              <a:t>Violence, especially, is a clear indicator</a:t>
            </a:r>
          </a:p>
          <a:p>
            <a:pPr marL="1371600" lvl="3" indent="0">
              <a:buNone/>
            </a:pPr>
            <a:endParaRPr lang="nb-NO" dirty="0"/>
          </a:p>
          <a:p>
            <a:pPr marL="1371600" lvl="3" indent="0">
              <a:buNone/>
            </a:pPr>
            <a:r>
              <a:rPr lang="nb-NO" sz="1400" dirty="0" smtClean="0"/>
              <a:t>(Norway 2007 data)</a:t>
            </a:r>
            <a:endParaRPr lang="nb-NO" sz="1400" dirty="0"/>
          </a:p>
        </p:txBody>
      </p:sp>
      <p:graphicFrame>
        <p:nvGraphicFramePr>
          <p:cNvPr id="4" name="Chart 3"/>
          <p:cNvGraphicFramePr>
            <a:graphicFrameLocks/>
          </p:cNvGraphicFramePr>
          <p:nvPr>
            <p:extLst>
              <p:ext uri="{D42A27DB-BD31-4B8C-83A1-F6EECF244321}">
                <p14:modId xmlns:p14="http://schemas.microsoft.com/office/powerpoint/2010/main" val="2389769082"/>
              </p:ext>
            </p:extLst>
          </p:nvPr>
        </p:nvGraphicFramePr>
        <p:xfrm>
          <a:off x="611560" y="1988840"/>
          <a:ext cx="4680520"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3635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b-NO" sz="2800" dirty="0" smtClean="0"/>
              <a:t>Norway 2007 survey results (N=2718 men and women)</a:t>
            </a:r>
            <a:endParaRPr lang="nb-NO"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340768"/>
            <a:ext cx="7200800" cy="4727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816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0152" y="260648"/>
            <a:ext cx="2880320" cy="5760640"/>
          </a:xfrm>
        </p:spPr>
        <p:txBody>
          <a:bodyPr>
            <a:normAutofit/>
          </a:bodyPr>
          <a:lstStyle/>
          <a:p>
            <a:pPr algn="l"/>
            <a:r>
              <a:rPr lang="nb-NO" sz="2400" dirty="0" smtClean="0"/>
              <a:t>Poland 2015 survey – similar pattern</a:t>
            </a:r>
            <a:br>
              <a:rPr lang="nb-NO" sz="2400" dirty="0" smtClean="0"/>
            </a:br>
            <a:r>
              <a:rPr lang="nb-NO" sz="2400" dirty="0" smtClean="0"/>
              <a:t/>
            </a:r>
            <a:br>
              <a:rPr lang="nb-NO" sz="2400" dirty="0" smtClean="0"/>
            </a:br>
            <a:r>
              <a:rPr lang="nb-NO" sz="2400" dirty="0" smtClean="0"/>
              <a:t>Men and women report the same</a:t>
            </a:r>
            <a:br>
              <a:rPr lang="nb-NO" sz="2400" dirty="0" smtClean="0"/>
            </a:br>
            <a:r>
              <a:rPr lang="nb-NO" sz="2400" dirty="0"/>
              <a:t/>
            </a:r>
            <a:br>
              <a:rPr lang="nb-NO" sz="2400" dirty="0"/>
            </a:br>
            <a:r>
              <a:rPr lang="nb-NO" sz="2400" dirty="0" smtClean="0"/>
              <a:t>Conclusion: Gender equality at home is of </a:t>
            </a:r>
            <a:r>
              <a:rPr lang="nb-NO" sz="2400" b="1" i="1" dirty="0" smtClean="0"/>
              <a:t>key importance </a:t>
            </a:r>
            <a:r>
              <a:rPr lang="nb-NO" sz="2400" dirty="0" smtClean="0"/>
              <a:t>for children’s well being</a:t>
            </a:r>
            <a:endParaRPr lang="nb-NO" sz="24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620689"/>
            <a:ext cx="5311557"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3434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Potentials and barriers</a:t>
            </a:r>
            <a:endParaRPr lang="nb-NO" dirty="0"/>
          </a:p>
        </p:txBody>
      </p:sp>
      <p:sp>
        <p:nvSpPr>
          <p:cNvPr id="3" name="Content Placeholder 2"/>
          <p:cNvSpPr>
            <a:spLocks noGrp="1"/>
          </p:cNvSpPr>
          <p:nvPr>
            <p:ph idx="1"/>
          </p:nvPr>
        </p:nvSpPr>
        <p:spPr/>
        <p:txBody>
          <a:bodyPr>
            <a:normAutofit/>
          </a:bodyPr>
          <a:lstStyle/>
          <a:p>
            <a:r>
              <a:rPr lang="nb-NO" dirty="0" smtClean="0"/>
              <a:t>Barriers and stereotypes still strong</a:t>
            </a:r>
          </a:p>
          <a:p>
            <a:r>
              <a:rPr lang="nb-NO" dirty="0" smtClean="0"/>
              <a:t>Paternity </a:t>
            </a:r>
            <a:r>
              <a:rPr lang="nb-NO" dirty="0"/>
              <a:t>leave </a:t>
            </a:r>
            <a:r>
              <a:rPr lang="nb-NO" dirty="0" smtClean="0"/>
              <a:t>evidence:</a:t>
            </a:r>
            <a:endParaRPr lang="nb-NO" dirty="0"/>
          </a:p>
          <a:p>
            <a:pPr lvl="1"/>
            <a:r>
              <a:rPr lang="nb-NO" dirty="0"/>
              <a:t>Dads use birth leave mainly when they are compensated for it, even if some do it </a:t>
            </a:r>
            <a:r>
              <a:rPr lang="nb-NO" dirty="0" smtClean="0"/>
              <a:t>anyway  </a:t>
            </a:r>
            <a:endParaRPr lang="nb-NO" dirty="0"/>
          </a:p>
          <a:p>
            <a:pPr lvl="1"/>
            <a:r>
              <a:rPr lang="nb-NO" dirty="0"/>
              <a:t>When the compensated leave is extended, most take up longer leave; when it is shortened, the rate goes down </a:t>
            </a:r>
            <a:endParaRPr lang="nb-NO" dirty="0" smtClean="0"/>
          </a:p>
          <a:p>
            <a:pPr marL="914400" lvl="2" indent="0">
              <a:buNone/>
            </a:pPr>
            <a:r>
              <a:rPr lang="nb-NO" dirty="0" smtClean="0"/>
              <a:t>- (Recent Norway evidence)</a:t>
            </a:r>
            <a:endParaRPr lang="nb-NO" dirty="0"/>
          </a:p>
        </p:txBody>
      </p:sp>
    </p:spTree>
    <p:extLst>
      <p:ext uri="{BB962C8B-B14F-4D97-AF65-F5344CB8AC3E}">
        <p14:creationId xmlns:p14="http://schemas.microsoft.com/office/powerpoint/2010/main" val="3355549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Freedom – a main issue</a:t>
            </a:r>
            <a:endParaRPr lang="nb-NO" dirty="0"/>
          </a:p>
        </p:txBody>
      </p:sp>
      <p:sp>
        <p:nvSpPr>
          <p:cNvPr id="3" name="Content Placeholder 2"/>
          <p:cNvSpPr>
            <a:spLocks noGrp="1"/>
          </p:cNvSpPr>
          <p:nvPr>
            <p:ph idx="1"/>
          </p:nvPr>
        </p:nvSpPr>
        <p:spPr/>
        <p:txBody>
          <a:bodyPr>
            <a:normAutofit fontScale="92500" lnSpcReduction="10000"/>
          </a:bodyPr>
          <a:lstStyle/>
          <a:p>
            <a:r>
              <a:rPr lang="nb-NO" dirty="0" smtClean="0"/>
              <a:t>All boys and men should feel free to express their individual choices, including their ability to cross traditional social and cultural gender borders, without being informally or formally punished for it, without stigmatization </a:t>
            </a:r>
            <a:r>
              <a:rPr lang="nb-NO" dirty="0" smtClean="0"/>
              <a:t>or harrasment. </a:t>
            </a:r>
            <a:endParaRPr lang="nb-NO" dirty="0" smtClean="0"/>
          </a:p>
          <a:p>
            <a:r>
              <a:rPr lang="nb-NO" dirty="0" smtClean="0"/>
              <a:t>Men should be free to combine active caregiving for children, elderly and others, with their jobs and careers, with no detriment or devaluation of their roles in working life. </a:t>
            </a:r>
          </a:p>
          <a:p>
            <a:pPr marL="457200" lvl="1" indent="0">
              <a:buNone/>
            </a:pPr>
            <a:r>
              <a:rPr lang="nb-NO" dirty="0" smtClean="0"/>
              <a:t> </a:t>
            </a:r>
          </a:p>
          <a:p>
            <a:pPr marL="0" indent="0">
              <a:buNone/>
            </a:pPr>
            <a:endParaRPr lang="nb-NO" dirty="0"/>
          </a:p>
        </p:txBody>
      </p:sp>
    </p:spTree>
    <p:extLst>
      <p:ext uri="{BB962C8B-B14F-4D97-AF65-F5344CB8AC3E}">
        <p14:creationId xmlns:p14="http://schemas.microsoft.com/office/powerpoint/2010/main" val="3539190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 «Karl was extremely tired after the daddy’s quota period»</a:t>
            </a:r>
            <a:endParaRPr lang="nb-NO" dirty="0"/>
          </a:p>
        </p:txBody>
      </p:sp>
      <p:sp>
        <p:nvSpPr>
          <p:cNvPr id="3" name="Content Placeholder 2"/>
          <p:cNvSpPr>
            <a:spLocks noGrp="1"/>
          </p:cNvSpPr>
          <p:nvPr>
            <p:ph idx="1"/>
          </p:nvPr>
        </p:nvSpPr>
        <p:spPr/>
        <p:txBody>
          <a:bodyPr>
            <a:normAutofit fontScale="85000" lnSpcReduction="10000"/>
          </a:bodyPr>
          <a:lstStyle/>
          <a:p>
            <a:r>
              <a:rPr lang="nb-NO" dirty="0" smtClean="0"/>
              <a:t>Reported by a researcher, Norway 2013</a:t>
            </a:r>
          </a:p>
          <a:p>
            <a:pPr lvl="1"/>
            <a:r>
              <a:rPr lang="nb-NO" sz="2000" dirty="0" smtClean="0"/>
              <a:t>Kristine W Smeby, in Brandth and Kvande 2013:158</a:t>
            </a:r>
          </a:p>
          <a:p>
            <a:r>
              <a:rPr lang="nb-NO" dirty="0" smtClean="0"/>
              <a:t>Research shows varied uptake and use of the father quota</a:t>
            </a:r>
          </a:p>
          <a:p>
            <a:r>
              <a:rPr lang="nb-NO" dirty="0" smtClean="0"/>
              <a:t>There is now a list of «what to do» and «not to do» – e g, fathers need to be encouraged to take leave on their own, having responsibility, not just a helper role</a:t>
            </a:r>
          </a:p>
          <a:p>
            <a:r>
              <a:rPr lang="nb-NO" dirty="0" smtClean="0"/>
              <a:t>Beneficial macro statistics show overall trends – but some men don’t profit from caring, or gender equality </a:t>
            </a:r>
          </a:p>
          <a:p>
            <a:r>
              <a:rPr lang="nb-NO" dirty="0" smtClean="0"/>
              <a:t>The diversity of men’s responses to gender equality shows up in the different uses of the paternity leave</a:t>
            </a:r>
            <a:endParaRPr lang="nb-NO" dirty="0"/>
          </a:p>
        </p:txBody>
      </p:sp>
    </p:spTree>
    <p:extLst>
      <p:ext uri="{BB962C8B-B14F-4D97-AF65-F5344CB8AC3E}">
        <p14:creationId xmlns:p14="http://schemas.microsoft.com/office/powerpoint/2010/main" val="521899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smtClean="0"/>
              <a:t>Political importance</a:t>
            </a:r>
            <a:endParaRPr lang="nb-NO" dirty="0"/>
          </a:p>
        </p:txBody>
      </p:sp>
      <p:sp>
        <p:nvSpPr>
          <p:cNvPr id="3" name="Content Placeholder 2"/>
          <p:cNvSpPr>
            <a:spLocks noGrp="1"/>
          </p:cNvSpPr>
          <p:nvPr>
            <p:ph idx="1"/>
          </p:nvPr>
        </p:nvSpPr>
        <p:spPr/>
        <p:txBody>
          <a:bodyPr>
            <a:normAutofit fontScale="92500"/>
          </a:bodyPr>
          <a:lstStyle/>
          <a:p>
            <a:pPr lvl="1"/>
            <a:r>
              <a:rPr lang="nb-NO" dirty="0" smtClean="0"/>
              <a:t>Care </a:t>
            </a:r>
            <a:r>
              <a:rPr lang="nb-NO" dirty="0" smtClean="0"/>
              <a:t>as alternative to violence </a:t>
            </a:r>
          </a:p>
          <a:p>
            <a:pPr lvl="2"/>
            <a:r>
              <a:rPr lang="nb-NO" dirty="0" smtClean="0"/>
              <a:t>Balanced caregiving reduces the chance of violence</a:t>
            </a:r>
          </a:p>
          <a:p>
            <a:pPr lvl="2"/>
            <a:r>
              <a:rPr lang="nb-NO" dirty="0" smtClean="0"/>
              <a:t>Now very clear evidence regarding children as well as adult couples</a:t>
            </a:r>
          </a:p>
          <a:p>
            <a:pPr lvl="2"/>
            <a:r>
              <a:rPr lang="nb-NO" dirty="0" smtClean="0"/>
              <a:t>It does not «always» work this way – but is a general rule</a:t>
            </a:r>
          </a:p>
          <a:p>
            <a:pPr marL="914400" lvl="2" indent="0">
              <a:buNone/>
            </a:pPr>
            <a:endParaRPr lang="nb-NO" dirty="0" smtClean="0"/>
          </a:p>
          <a:p>
            <a:pPr lvl="1"/>
            <a:r>
              <a:rPr lang="nb-NO" dirty="0" smtClean="0"/>
              <a:t>Radicalization of young men – lack of care is part of the background </a:t>
            </a:r>
          </a:p>
          <a:p>
            <a:pPr lvl="2"/>
            <a:r>
              <a:rPr lang="nb-NO" dirty="0" smtClean="0"/>
              <a:t>Caregiving </a:t>
            </a:r>
            <a:r>
              <a:rPr lang="nb-NO" dirty="0" smtClean="0"/>
              <a:t>fathers – not typical of terrorists’ </a:t>
            </a:r>
            <a:r>
              <a:rPr lang="nb-NO" dirty="0" smtClean="0"/>
              <a:t>background</a:t>
            </a:r>
          </a:p>
          <a:p>
            <a:pPr lvl="2"/>
            <a:r>
              <a:rPr lang="nb-NO" dirty="0"/>
              <a:t>Example, A B Breivik case – </a:t>
            </a:r>
            <a:r>
              <a:rPr lang="nb-NO" dirty="0" smtClean="0"/>
              <a:t>absent father, traumatized </a:t>
            </a:r>
            <a:r>
              <a:rPr lang="nb-NO" dirty="0"/>
              <a:t>childhood</a:t>
            </a:r>
          </a:p>
          <a:p>
            <a:pPr lvl="2"/>
            <a:endParaRPr lang="nb-NO" dirty="0" smtClean="0"/>
          </a:p>
        </p:txBody>
      </p:sp>
    </p:spTree>
    <p:extLst>
      <p:ext uri="{BB962C8B-B14F-4D97-AF65-F5344CB8AC3E}">
        <p14:creationId xmlns:p14="http://schemas.microsoft.com/office/powerpoint/2010/main" val="1058043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Economic importance</a:t>
            </a:r>
            <a:endParaRPr lang="nb-NO" dirty="0"/>
          </a:p>
        </p:txBody>
      </p:sp>
      <p:sp>
        <p:nvSpPr>
          <p:cNvPr id="3" name="Content Placeholder 2"/>
          <p:cNvSpPr>
            <a:spLocks noGrp="1"/>
          </p:cNvSpPr>
          <p:nvPr>
            <p:ph idx="1"/>
          </p:nvPr>
        </p:nvSpPr>
        <p:spPr/>
        <p:txBody>
          <a:bodyPr>
            <a:normAutofit lnSpcReduction="10000"/>
          </a:bodyPr>
          <a:lstStyle/>
          <a:p>
            <a:r>
              <a:rPr lang="nb-NO" sz="2800" dirty="0" smtClean="0"/>
              <a:t>Realize </a:t>
            </a:r>
            <a:r>
              <a:rPr lang="nb-NO" sz="2800" dirty="0" smtClean="0"/>
              <a:t>the dual career ambition, improve women’s labor market position</a:t>
            </a:r>
          </a:p>
          <a:p>
            <a:r>
              <a:rPr lang="nb-NO" sz="2800" dirty="0" smtClean="0"/>
              <a:t>Men who are active caregivers are also often innovators in the workplace, according to Nordic studies </a:t>
            </a:r>
          </a:p>
          <a:p>
            <a:r>
              <a:rPr lang="nb-NO" sz="2800" dirty="0" smtClean="0"/>
              <a:t>A focus on caregiving men is a way to improve the work organization</a:t>
            </a:r>
          </a:p>
          <a:p>
            <a:pPr lvl="1"/>
            <a:r>
              <a:rPr lang="nb-NO" sz="2400" dirty="0" smtClean="0"/>
              <a:t>Develop the European labor market as a platform for social development</a:t>
            </a:r>
          </a:p>
          <a:p>
            <a:pPr lvl="1"/>
            <a:r>
              <a:rPr lang="nb-NO" sz="2400" dirty="0" smtClean="0"/>
              <a:t>A gender-balanced, more truly meritocratic information-based economy</a:t>
            </a:r>
          </a:p>
          <a:p>
            <a:endParaRPr lang="nb-NO" dirty="0"/>
          </a:p>
        </p:txBody>
      </p:sp>
    </p:spTree>
    <p:extLst>
      <p:ext uri="{BB962C8B-B14F-4D97-AF65-F5344CB8AC3E}">
        <p14:creationId xmlns:p14="http://schemas.microsoft.com/office/powerpoint/2010/main" val="3629862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 first step ahead</a:t>
            </a:r>
            <a:endParaRPr lang="nb-NO" dirty="0"/>
          </a:p>
        </p:txBody>
      </p:sp>
      <p:sp>
        <p:nvSpPr>
          <p:cNvPr id="3" name="Content Placeholder 2"/>
          <p:cNvSpPr>
            <a:spLocks noGrp="1"/>
          </p:cNvSpPr>
          <p:nvPr>
            <p:ph idx="1"/>
          </p:nvPr>
        </p:nvSpPr>
        <p:spPr/>
        <p:txBody>
          <a:bodyPr>
            <a:normAutofit/>
          </a:bodyPr>
          <a:lstStyle/>
          <a:p>
            <a:r>
              <a:rPr lang="nb-NO" sz="2800" dirty="0" smtClean="0"/>
              <a:t>Knowledge </a:t>
            </a:r>
            <a:r>
              <a:rPr lang="nb-NO" sz="2800" dirty="0" smtClean="0"/>
              <a:t>needed – a key to European development in this field</a:t>
            </a:r>
          </a:p>
          <a:p>
            <a:pPr lvl="1"/>
            <a:r>
              <a:rPr lang="nb-NO" sz="2400" dirty="0" smtClean="0"/>
              <a:t>Apply the new European gender equality survey proposal</a:t>
            </a:r>
          </a:p>
          <a:p>
            <a:pPr lvl="2"/>
            <a:r>
              <a:rPr lang="nb-NO" sz="2000" dirty="0" smtClean="0"/>
              <a:t>Use the «Blueprint» European questionnaire, made on the basis of the Norway 2007 and Poland 2015 surveys</a:t>
            </a:r>
          </a:p>
          <a:p>
            <a:pPr lvl="2"/>
            <a:r>
              <a:rPr lang="nb-NO" sz="2000" dirty="0" smtClean="0"/>
              <a:t>An in-depth, detail survey which also has a flexible approach</a:t>
            </a:r>
          </a:p>
          <a:p>
            <a:pPr lvl="1"/>
            <a:r>
              <a:rPr lang="nb-NO" sz="2400" dirty="0" smtClean="0"/>
              <a:t>We need to know more of the actual gender equality and caregiving variation in Europe</a:t>
            </a:r>
            <a:endParaRPr lang="nb-NO" sz="2400" dirty="0"/>
          </a:p>
        </p:txBody>
      </p:sp>
    </p:spTree>
    <p:extLst>
      <p:ext uri="{BB962C8B-B14F-4D97-AF65-F5344CB8AC3E}">
        <p14:creationId xmlns:p14="http://schemas.microsoft.com/office/powerpoint/2010/main" val="2334527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Conclusions</a:t>
            </a:r>
            <a:endParaRPr lang="nb-NO" dirty="0"/>
          </a:p>
        </p:txBody>
      </p:sp>
      <p:sp>
        <p:nvSpPr>
          <p:cNvPr id="3" name="Content Placeholder 2"/>
          <p:cNvSpPr>
            <a:spLocks noGrp="1"/>
          </p:cNvSpPr>
          <p:nvPr>
            <p:ph idx="1"/>
          </p:nvPr>
        </p:nvSpPr>
        <p:spPr/>
        <p:txBody>
          <a:bodyPr>
            <a:normAutofit/>
          </a:bodyPr>
          <a:lstStyle/>
          <a:p>
            <a:r>
              <a:rPr lang="nb-NO" sz="2400" dirty="0" smtClean="0"/>
              <a:t>The </a:t>
            </a:r>
            <a:r>
              <a:rPr lang="nb-NO" sz="2400" dirty="0" smtClean="0"/>
              <a:t>development of caregiving and gender-equal forms of masculinity is central for European development</a:t>
            </a:r>
          </a:p>
          <a:p>
            <a:r>
              <a:rPr lang="nb-NO" sz="2400" dirty="0" smtClean="0"/>
              <a:t>The EU should invest in research and development</a:t>
            </a:r>
          </a:p>
          <a:p>
            <a:r>
              <a:rPr lang="nb-NO" sz="2400" dirty="0" smtClean="0"/>
              <a:t>Caregiving masculinity and gender equal men are important parts of a more democratic and social Europe, and not a kind of luxury that should «wait» until the crises are over</a:t>
            </a:r>
          </a:p>
          <a:p>
            <a:r>
              <a:rPr lang="nb-NO" sz="2400" dirty="0" smtClean="0"/>
              <a:t>Combining caregiving, family and gender equality, it is possible to create a common European agenda</a:t>
            </a:r>
          </a:p>
          <a:p>
            <a:endParaRPr lang="nb-NO" dirty="0"/>
          </a:p>
        </p:txBody>
      </p:sp>
    </p:spTree>
    <p:extLst>
      <p:ext uri="{BB962C8B-B14F-4D97-AF65-F5344CB8AC3E}">
        <p14:creationId xmlns:p14="http://schemas.microsoft.com/office/powerpoint/2010/main" val="2853430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Disposition</a:t>
            </a:r>
            <a:endParaRPr lang="nb-NO" dirty="0"/>
          </a:p>
        </p:txBody>
      </p:sp>
      <p:sp>
        <p:nvSpPr>
          <p:cNvPr id="3" name="Content Placeholder 2"/>
          <p:cNvSpPr>
            <a:spLocks noGrp="1"/>
          </p:cNvSpPr>
          <p:nvPr>
            <p:ph idx="1"/>
          </p:nvPr>
        </p:nvSpPr>
        <p:spPr>
          <a:xfrm>
            <a:off x="395536" y="1412776"/>
            <a:ext cx="8229600" cy="5328592"/>
          </a:xfrm>
        </p:spPr>
        <p:txBody>
          <a:bodyPr/>
          <a:lstStyle/>
          <a:p>
            <a:r>
              <a:rPr lang="nb-NO" dirty="0" smtClean="0"/>
              <a:t>1 Development of caregiving masculinity</a:t>
            </a:r>
          </a:p>
          <a:p>
            <a:r>
              <a:rPr lang="nb-NO" dirty="0" smtClean="0"/>
              <a:t>2 Importance for gender equality and social development</a:t>
            </a:r>
          </a:p>
          <a:p>
            <a:r>
              <a:rPr lang="nb-NO" dirty="0" smtClean="0"/>
              <a:t>3 Potentials for European change</a:t>
            </a:r>
          </a:p>
          <a:p>
            <a:pPr marL="0" indent="0">
              <a:buNone/>
            </a:pPr>
            <a:endParaRPr lang="nb-NO" sz="1800" i="1" dirty="0" smtClean="0"/>
          </a:p>
          <a:p>
            <a:pPr marL="0" indent="0">
              <a:buNone/>
            </a:pPr>
            <a:endParaRPr lang="nb-NO" sz="1800" i="1" dirty="0"/>
          </a:p>
          <a:p>
            <a:pPr marL="0" indent="0">
              <a:buNone/>
            </a:pPr>
            <a:endParaRPr lang="nb-NO" sz="1800" i="1" dirty="0" smtClean="0"/>
          </a:p>
          <a:p>
            <a:pPr marL="0" indent="0">
              <a:buNone/>
            </a:pPr>
            <a:endParaRPr lang="nb-NO" sz="1800" i="1" dirty="0"/>
          </a:p>
          <a:p>
            <a:pPr marL="0" indent="0">
              <a:buNone/>
            </a:pPr>
            <a:endParaRPr lang="nb-NO" sz="1800" i="1" dirty="0" smtClean="0"/>
          </a:p>
          <a:p>
            <a:pPr marL="0" indent="0">
              <a:buNone/>
            </a:pPr>
            <a:endParaRPr lang="nb-NO" sz="1800" i="1" dirty="0"/>
          </a:p>
          <a:p>
            <a:pPr marL="0" indent="0">
              <a:buNone/>
            </a:pPr>
            <a:endParaRPr lang="nb-NO" sz="1800" i="1" dirty="0" smtClean="0"/>
          </a:p>
          <a:p>
            <a:pPr marL="0" indent="0">
              <a:buNone/>
            </a:pPr>
            <a:endParaRPr lang="nb-NO" sz="1800" i="1" dirty="0"/>
          </a:p>
          <a:p>
            <a:pPr marL="0" indent="0">
              <a:buNone/>
            </a:pPr>
            <a:r>
              <a:rPr lang="nb-NO" sz="1600" i="1" dirty="0" smtClean="0"/>
              <a:t>Some European projects and networks (where I have participated)</a:t>
            </a:r>
            <a:endParaRPr lang="nb-NO" sz="1800" i="1"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4878858"/>
            <a:ext cx="1296144" cy="5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19" y="4670722"/>
            <a:ext cx="2703463" cy="41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7540" y="5304289"/>
            <a:ext cx="237013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4476254"/>
            <a:ext cx="968375"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5100532"/>
            <a:ext cx="84772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84168" y="4221088"/>
            <a:ext cx="1915717" cy="646331"/>
          </a:xfrm>
          <a:prstGeom prst="rect">
            <a:avLst/>
          </a:prstGeom>
          <a:solidFill>
            <a:schemeClr val="accent2"/>
          </a:solidFill>
        </p:spPr>
        <p:txBody>
          <a:bodyPr wrap="none" rtlCol="0">
            <a:spAutoFit/>
          </a:bodyPr>
          <a:lstStyle/>
          <a:p>
            <a:r>
              <a:rPr lang="nb-NO" dirty="0"/>
              <a:t>The Role of Men</a:t>
            </a:r>
          </a:p>
          <a:p>
            <a:r>
              <a:rPr lang="nb-NO" dirty="0"/>
              <a:t>in Gender Equality</a:t>
            </a:r>
          </a:p>
        </p:txBody>
      </p:sp>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0232" y="5003458"/>
            <a:ext cx="8382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508103" y="5802758"/>
            <a:ext cx="932563" cy="369332"/>
          </a:xfrm>
          <a:prstGeom prst="rect">
            <a:avLst/>
          </a:prstGeom>
          <a:solidFill>
            <a:schemeClr val="bg2">
              <a:lumMod val="75000"/>
            </a:schemeClr>
          </a:solidFill>
        </p:spPr>
        <p:txBody>
          <a:bodyPr wrap="none" rtlCol="0">
            <a:spAutoFit/>
          </a:bodyPr>
          <a:lstStyle/>
          <a:p>
            <a:r>
              <a:rPr lang="nb-NO" dirty="0" smtClean="0"/>
              <a:t>IMAGES</a:t>
            </a:r>
            <a:endParaRPr lang="nb-NO" dirty="0"/>
          </a:p>
        </p:txBody>
      </p:sp>
      <p:sp>
        <p:nvSpPr>
          <p:cNvPr id="6" name="TextBox 5"/>
          <p:cNvSpPr txBox="1"/>
          <p:nvPr/>
        </p:nvSpPr>
        <p:spPr>
          <a:xfrm>
            <a:off x="7405235" y="5524080"/>
            <a:ext cx="594650" cy="369332"/>
          </a:xfrm>
          <a:prstGeom prst="rect">
            <a:avLst/>
          </a:prstGeom>
          <a:noFill/>
        </p:spPr>
        <p:txBody>
          <a:bodyPr wrap="none" rtlCol="0">
            <a:spAutoFit/>
          </a:bodyPr>
          <a:lstStyle/>
          <a:p>
            <a:r>
              <a:rPr lang="nb-NO" dirty="0" smtClean="0">
                <a:solidFill>
                  <a:schemeClr val="accent4">
                    <a:lumMod val="60000"/>
                    <a:lumOff val="40000"/>
                  </a:schemeClr>
                </a:solidFill>
              </a:rPr>
              <a:t>GEQ</a:t>
            </a:r>
            <a:endParaRPr lang="nb-NO" dirty="0">
              <a:solidFill>
                <a:schemeClr val="accent4">
                  <a:lumMod val="60000"/>
                  <a:lumOff val="40000"/>
                </a:schemeClr>
              </a:solidFill>
            </a:endParaRPr>
          </a:p>
        </p:txBody>
      </p:sp>
    </p:spTree>
    <p:extLst>
      <p:ext uri="{BB962C8B-B14F-4D97-AF65-F5344CB8AC3E}">
        <p14:creationId xmlns:p14="http://schemas.microsoft.com/office/powerpoint/2010/main" val="9778041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nb-NO" sz="3200" dirty="0" smtClean="0"/>
              <a:t>References</a:t>
            </a:r>
            <a:endParaRPr lang="nb-NO" sz="3200" dirty="0"/>
          </a:p>
        </p:txBody>
      </p:sp>
      <p:sp>
        <p:nvSpPr>
          <p:cNvPr id="3" name="Content Placeholder 2"/>
          <p:cNvSpPr>
            <a:spLocks noGrp="1"/>
          </p:cNvSpPr>
          <p:nvPr>
            <p:ph idx="1"/>
          </p:nvPr>
        </p:nvSpPr>
        <p:spPr>
          <a:xfrm>
            <a:off x="457200" y="1340768"/>
            <a:ext cx="8229600" cy="4785395"/>
          </a:xfrm>
        </p:spPr>
        <p:txBody>
          <a:bodyPr>
            <a:noAutofit/>
          </a:bodyPr>
          <a:lstStyle/>
          <a:p>
            <a:r>
              <a:rPr lang="nb-NO" sz="1200" b="1" dirty="0" smtClean="0"/>
              <a:t>Caregiving among boys:</a:t>
            </a:r>
          </a:p>
          <a:p>
            <a:pPr lvl="1"/>
            <a:r>
              <a:rPr lang="nb-NO" sz="1100" b="1" dirty="0"/>
              <a:t>Overå, Stian 2013: KJØNN – BARNDOM – SKOLELIV: Faglige og sosiale inkluderings- og ekskluderingsprosesser i barneskolen. PhD avhandling, Sosialantropologisk institutt, Universitetet i Oslo</a:t>
            </a:r>
          </a:p>
          <a:p>
            <a:r>
              <a:rPr lang="nb-NO" sz="1200" b="1" dirty="0" smtClean="0"/>
              <a:t>Norway 2007 gender equality survey:</a:t>
            </a:r>
          </a:p>
          <a:p>
            <a:pPr lvl="1"/>
            <a:r>
              <a:rPr lang="nb-NO" sz="1100" b="1" dirty="0"/>
              <a:t>Holter, Øystein Gullvåg; Svare, Helge &amp; Egeland, </a:t>
            </a:r>
            <a:r>
              <a:rPr lang="nb-NO" sz="1100" b="1" dirty="0" smtClean="0"/>
              <a:t>Cathrine 2009: Gender </a:t>
            </a:r>
            <a:r>
              <a:rPr lang="nb-NO" sz="1100" b="1" dirty="0"/>
              <a:t>Equality and Quality of Life - A Nordic </a:t>
            </a:r>
            <a:r>
              <a:rPr lang="nb-NO" sz="1100" b="1" dirty="0" smtClean="0"/>
              <a:t>Perspective. Nordic </a:t>
            </a:r>
            <a:r>
              <a:rPr lang="nb-NO" sz="1100" b="1" dirty="0"/>
              <a:t>Gender Institute (NIKK) and The Work Research Institute (WRI), Oslo</a:t>
            </a:r>
            <a:endParaRPr lang="nb-NO" sz="1100" b="1" dirty="0" smtClean="0"/>
          </a:p>
          <a:p>
            <a:r>
              <a:rPr lang="nb-NO" sz="1200" b="1" dirty="0" smtClean="0"/>
              <a:t>Poland 2015 survey, and European blueprint survey:  </a:t>
            </a:r>
          </a:p>
          <a:p>
            <a:pPr lvl="1"/>
            <a:r>
              <a:rPr lang="nb-NO" sz="1100" b="1" dirty="0" smtClean="0"/>
              <a:t>In print</a:t>
            </a:r>
          </a:p>
          <a:p>
            <a:r>
              <a:rPr lang="nb-NO" sz="1200" b="1" dirty="0" smtClean="0"/>
              <a:t>Health and well-being:</a:t>
            </a:r>
          </a:p>
          <a:p>
            <a:pPr lvl="1"/>
            <a:r>
              <a:rPr lang="en-US" sz="1100" b="1" dirty="0"/>
              <a:t>Holter, Øystein Gullvåg 2014: </a:t>
            </a:r>
            <a:r>
              <a:rPr lang="en-US" sz="1100" b="1" dirty="0" smtClean="0"/>
              <a:t>"</a:t>
            </a:r>
            <a:r>
              <a:rPr lang="en-US" sz="1100" b="1" dirty="0"/>
              <a:t>What's in it for Men?": Old Question, New </a:t>
            </a:r>
            <a:r>
              <a:rPr lang="en-US" sz="1100" b="1" dirty="0" smtClean="0"/>
              <a:t>Data. Men </a:t>
            </a:r>
            <a:r>
              <a:rPr lang="en-US" sz="1100" b="1" dirty="0"/>
              <a:t>and Masculinities 17(5), </a:t>
            </a:r>
            <a:r>
              <a:rPr lang="en-US" sz="1100" b="1" dirty="0" smtClean="0"/>
              <a:t>515-548</a:t>
            </a:r>
          </a:p>
          <a:p>
            <a:r>
              <a:rPr lang="en-US" sz="1200" b="1" dirty="0" smtClean="0"/>
              <a:t>Caregiving and social innovation:</a:t>
            </a:r>
          </a:p>
          <a:p>
            <a:pPr lvl="1"/>
            <a:r>
              <a:rPr lang="en-US" sz="1100" b="1" dirty="0"/>
              <a:t>Holter, Øystein Gullvåg </a:t>
            </a:r>
            <a:r>
              <a:rPr lang="en-US" sz="1100" b="1" dirty="0" smtClean="0"/>
              <a:t>(</a:t>
            </a:r>
            <a:r>
              <a:rPr lang="en-US" sz="1100" b="1" dirty="0" err="1" smtClean="0"/>
              <a:t>ed</a:t>
            </a:r>
            <a:r>
              <a:rPr lang="en-US" sz="1100" b="1" dirty="0"/>
              <a:t>) </a:t>
            </a:r>
            <a:r>
              <a:rPr lang="en-US" sz="1100" b="1" dirty="0" smtClean="0"/>
              <a:t>2007: </a:t>
            </a:r>
            <a:r>
              <a:rPr lang="en-US" sz="1100" b="1" dirty="0" err="1" smtClean="0"/>
              <a:t>Män</a:t>
            </a:r>
            <a:r>
              <a:rPr lang="en-US" sz="1100" b="1" dirty="0" smtClean="0"/>
              <a:t> </a:t>
            </a:r>
            <a:r>
              <a:rPr lang="en-US" sz="1100" b="1" dirty="0" err="1"/>
              <a:t>i</a:t>
            </a:r>
            <a:r>
              <a:rPr lang="en-US" sz="1100" b="1" dirty="0"/>
              <a:t> </a:t>
            </a:r>
            <a:r>
              <a:rPr lang="en-US" sz="1100" b="1" dirty="0" err="1"/>
              <a:t>rörelse</a:t>
            </a:r>
            <a:r>
              <a:rPr lang="en-US" sz="1100" b="1" dirty="0"/>
              <a:t>. </a:t>
            </a:r>
            <a:r>
              <a:rPr lang="en-US" sz="1100" b="1" dirty="0" err="1"/>
              <a:t>Jämställdhet</a:t>
            </a:r>
            <a:r>
              <a:rPr lang="en-US" sz="1100" b="1" dirty="0"/>
              <a:t>, </a:t>
            </a:r>
            <a:r>
              <a:rPr lang="en-US" sz="1100" b="1" dirty="0" err="1"/>
              <a:t>förändring</a:t>
            </a:r>
            <a:r>
              <a:rPr lang="en-US" sz="1100" b="1" dirty="0"/>
              <a:t> </a:t>
            </a:r>
            <a:r>
              <a:rPr lang="en-US" sz="1100" b="1" dirty="0" err="1"/>
              <a:t>och</a:t>
            </a:r>
            <a:r>
              <a:rPr lang="en-US" sz="1100" b="1" dirty="0"/>
              <a:t> social innovation </a:t>
            </a:r>
            <a:r>
              <a:rPr lang="en-US" sz="1100" b="1" dirty="0" err="1"/>
              <a:t>i</a:t>
            </a:r>
            <a:r>
              <a:rPr lang="en-US" sz="1100" b="1" dirty="0"/>
              <a:t> </a:t>
            </a:r>
            <a:r>
              <a:rPr lang="en-US" sz="1100" b="1" dirty="0" err="1"/>
              <a:t>Norden</a:t>
            </a:r>
            <a:r>
              <a:rPr lang="en-US" sz="1100" b="1" dirty="0"/>
              <a:t>. [Men in motion. Gender equality, change and social innovation in the Nordic region]. </a:t>
            </a:r>
            <a:r>
              <a:rPr lang="en-US" sz="1100" b="1" dirty="0" err="1"/>
              <a:t>Gidlunds</a:t>
            </a:r>
            <a:r>
              <a:rPr lang="en-US" sz="1100" b="1" dirty="0"/>
              <a:t> </a:t>
            </a:r>
            <a:r>
              <a:rPr lang="en-US" sz="1100" b="1" dirty="0" err="1"/>
              <a:t>forlag</a:t>
            </a:r>
            <a:r>
              <a:rPr lang="en-US" sz="1100" b="1" dirty="0"/>
              <a:t>, </a:t>
            </a:r>
            <a:r>
              <a:rPr lang="en-US" sz="1100" b="1" dirty="0" err="1" smtClean="0"/>
              <a:t>Hedemora</a:t>
            </a:r>
            <a:r>
              <a:rPr lang="en-US" sz="1100" b="1" dirty="0" smtClean="0"/>
              <a:t>, Sweden</a:t>
            </a:r>
          </a:p>
          <a:p>
            <a:r>
              <a:rPr lang="en-US" sz="1200" b="1" dirty="0" smtClean="0"/>
              <a:t>Paternity leave:</a:t>
            </a:r>
          </a:p>
          <a:p>
            <a:pPr lvl="1"/>
            <a:r>
              <a:rPr lang="en-US" sz="1100" b="1" dirty="0"/>
              <a:t>Brandth, Kvande; Kvande, Elin 2014</a:t>
            </a:r>
            <a:r>
              <a:rPr lang="en-US" sz="1100" b="1" dirty="0" smtClean="0"/>
              <a:t>: </a:t>
            </a:r>
            <a:r>
              <a:rPr lang="en-US" sz="1100" b="1" dirty="0" err="1" smtClean="0"/>
              <a:t>Fedrekvoten</a:t>
            </a:r>
            <a:r>
              <a:rPr lang="en-US" sz="1100" b="1" dirty="0" smtClean="0"/>
              <a:t> </a:t>
            </a:r>
            <a:r>
              <a:rPr lang="en-US" sz="1100" b="1" dirty="0" err="1"/>
              <a:t>og</a:t>
            </a:r>
            <a:r>
              <a:rPr lang="en-US" sz="1100" b="1" dirty="0"/>
              <a:t> den </a:t>
            </a:r>
            <a:r>
              <a:rPr lang="en-US" sz="1100" b="1" dirty="0" err="1"/>
              <a:t>farsvennlige</a:t>
            </a:r>
            <a:r>
              <a:rPr lang="en-US" sz="1100" b="1" dirty="0"/>
              <a:t> </a:t>
            </a:r>
            <a:r>
              <a:rPr lang="en-US" sz="1100" b="1" dirty="0" err="1"/>
              <a:t>velferdsstaten</a:t>
            </a:r>
            <a:r>
              <a:rPr lang="en-US" sz="1100" b="1" dirty="0"/>
              <a:t> [The father quota and the father-friendly welfare state], </a:t>
            </a:r>
            <a:r>
              <a:rPr lang="en-US" sz="1100" b="1" dirty="0" err="1"/>
              <a:t>Universitetsforlaget</a:t>
            </a:r>
            <a:r>
              <a:rPr lang="en-US" sz="1100" b="1" dirty="0"/>
              <a:t>, Oslo</a:t>
            </a:r>
            <a:endParaRPr lang="en-US" sz="1100" b="1" dirty="0" smtClean="0"/>
          </a:p>
          <a:p>
            <a:r>
              <a:rPr lang="en-US" sz="1200" b="1" dirty="0" smtClean="0"/>
              <a:t>Violence: </a:t>
            </a:r>
          </a:p>
          <a:p>
            <a:pPr lvl="1"/>
            <a:r>
              <a:rPr lang="en-US" sz="1100" b="1" dirty="0" smtClean="0"/>
              <a:t>Holter</a:t>
            </a:r>
            <a:r>
              <a:rPr lang="en-US" sz="1100" b="1" dirty="0"/>
              <a:t>, Øystein Gullvåg 2013</a:t>
            </a:r>
            <a:r>
              <a:rPr lang="en-US" sz="1100" b="1" dirty="0" smtClean="0"/>
              <a:t>: Masculinities</a:t>
            </a:r>
            <a:r>
              <a:rPr lang="en-US" sz="1100" b="1" dirty="0"/>
              <a:t>, Gender Equality and </a:t>
            </a:r>
            <a:r>
              <a:rPr lang="en-US" sz="1100" b="1" dirty="0" smtClean="0"/>
              <a:t>Violence. Masculinities </a:t>
            </a:r>
            <a:r>
              <a:rPr lang="en-US" sz="1100" b="1" dirty="0"/>
              <a:t>and Social Change (MCS) 2, 1, </a:t>
            </a:r>
            <a:r>
              <a:rPr lang="en-US" sz="1100" b="1" dirty="0" smtClean="0"/>
              <a:t>51-81. http</a:t>
            </a:r>
            <a:r>
              <a:rPr lang="en-US" sz="1100" b="1" dirty="0"/>
              <a:t>://www.hipatiapress.info/hpjournals/index.php/mcs/article/view/498/pdf</a:t>
            </a:r>
            <a:endParaRPr lang="en-US" sz="1100" b="1" dirty="0" smtClean="0"/>
          </a:p>
          <a:p>
            <a:r>
              <a:rPr lang="nb-NO" sz="1200" b="1" dirty="0" smtClean="0"/>
              <a:t>Trauma and terrorism:</a:t>
            </a:r>
          </a:p>
          <a:p>
            <a:pPr lvl="1"/>
            <a:r>
              <a:rPr lang="en-US" sz="1100" b="1" dirty="0" err="1"/>
              <a:t>Seierstad</a:t>
            </a:r>
            <a:r>
              <a:rPr lang="en-US" sz="1100" b="1" dirty="0"/>
              <a:t>, </a:t>
            </a:r>
            <a:r>
              <a:rPr lang="en-US" sz="1100" b="1" dirty="0" err="1"/>
              <a:t>Åsne</a:t>
            </a:r>
            <a:r>
              <a:rPr lang="en-US" sz="1100" b="1" dirty="0"/>
              <a:t> 2015: One of Us: The Story of Anders Breivik and the Massacre in Norway. Farrar, Straus and </a:t>
            </a:r>
            <a:r>
              <a:rPr lang="en-US" sz="1100" b="1" dirty="0" smtClean="0"/>
              <a:t>Giroux</a:t>
            </a:r>
          </a:p>
          <a:p>
            <a:pPr lvl="1"/>
            <a:r>
              <a:rPr lang="en-US" sz="1100" b="1" dirty="0" smtClean="0"/>
              <a:t>Holter, Øystein Gullvåg 2004: </a:t>
            </a:r>
            <a:r>
              <a:rPr lang="en-US" sz="1100" b="1" dirty="0"/>
              <a:t>A Theory of </a:t>
            </a:r>
            <a:r>
              <a:rPr lang="en-US" sz="1100" b="1" dirty="0" smtClean="0"/>
              <a:t>Gendercide. </a:t>
            </a:r>
            <a:r>
              <a:rPr lang="en-US" sz="1100" b="1" dirty="0"/>
              <a:t>In Jones, Adam, ed.: Gendercide and genocide. Vanderbilt University Press, </a:t>
            </a:r>
            <a:r>
              <a:rPr lang="en-US" sz="1100" b="1" dirty="0" smtClean="0"/>
              <a:t>Norman</a:t>
            </a:r>
          </a:p>
        </p:txBody>
      </p:sp>
    </p:spTree>
    <p:extLst>
      <p:ext uri="{BB962C8B-B14F-4D97-AF65-F5344CB8AC3E}">
        <p14:creationId xmlns:p14="http://schemas.microsoft.com/office/powerpoint/2010/main" val="2547600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b-NO" sz="3600" dirty="0" smtClean="0"/>
              <a:t>Development of men’s caregiving</a:t>
            </a:r>
            <a:endParaRPr lang="nb-NO" sz="3600" dirty="0"/>
          </a:p>
        </p:txBody>
      </p:sp>
      <p:sp>
        <p:nvSpPr>
          <p:cNvPr id="3" name="Content Placeholder 2"/>
          <p:cNvSpPr>
            <a:spLocks noGrp="1"/>
          </p:cNvSpPr>
          <p:nvPr>
            <p:ph idx="1"/>
          </p:nvPr>
        </p:nvSpPr>
        <p:spPr/>
        <p:txBody>
          <a:bodyPr>
            <a:normAutofit fontScale="92500" lnSpcReduction="20000"/>
          </a:bodyPr>
          <a:lstStyle/>
          <a:p>
            <a:r>
              <a:rPr lang="nb-NO" dirty="0" smtClean="0"/>
              <a:t>Three reasons why men become active as caregivers </a:t>
            </a:r>
          </a:p>
          <a:p>
            <a:pPr marL="457200" lvl="1" indent="0">
              <a:buNone/>
            </a:pPr>
            <a:r>
              <a:rPr lang="nb-NO" dirty="0" smtClean="0"/>
              <a:t>1 </a:t>
            </a:r>
            <a:r>
              <a:rPr lang="nb-NO" dirty="0"/>
              <a:t>Gender equality </a:t>
            </a:r>
            <a:r>
              <a:rPr lang="nb-NO" dirty="0" smtClean="0"/>
              <a:t>orientation</a:t>
            </a:r>
            <a:endParaRPr lang="nb-NO" dirty="0"/>
          </a:p>
          <a:p>
            <a:pPr marL="457200" lvl="1" indent="0">
              <a:buNone/>
            </a:pPr>
            <a:r>
              <a:rPr lang="nb-NO" dirty="0"/>
              <a:t>2 </a:t>
            </a:r>
            <a:r>
              <a:rPr lang="nb-NO" dirty="0" smtClean="0"/>
              <a:t>Family </a:t>
            </a:r>
            <a:r>
              <a:rPr lang="nb-NO" dirty="0"/>
              <a:t>and </a:t>
            </a:r>
            <a:r>
              <a:rPr lang="nb-NO" dirty="0" smtClean="0"/>
              <a:t>care orientation </a:t>
            </a:r>
            <a:endParaRPr lang="nb-NO" dirty="0"/>
          </a:p>
          <a:p>
            <a:pPr marL="457200" lvl="1" indent="0">
              <a:buNone/>
            </a:pPr>
            <a:r>
              <a:rPr lang="nb-NO" dirty="0" smtClean="0"/>
              <a:t>3 The situation (includes the wife/partner’s situation, the need for male involvement, the man’s ability and situation)</a:t>
            </a:r>
          </a:p>
          <a:p>
            <a:pPr lvl="2"/>
            <a:r>
              <a:rPr lang="nb-NO" dirty="0" smtClean="0"/>
              <a:t>Active caregivers (fathers of small children) is a very heterogenous group (Work Changes Gender EU study)</a:t>
            </a:r>
          </a:p>
          <a:p>
            <a:pPr lvl="2"/>
            <a:r>
              <a:rPr lang="nb-NO" dirty="0" smtClean="0"/>
              <a:t>Recent studies indicate that gender equality orientation becomes more important</a:t>
            </a:r>
          </a:p>
          <a:p>
            <a:pPr lvl="2"/>
            <a:r>
              <a:rPr lang="nb-NO" dirty="0" smtClean="0"/>
              <a:t>Development from «helper» role to «responsible» role</a:t>
            </a:r>
          </a:p>
        </p:txBody>
      </p:sp>
    </p:spTree>
    <p:extLst>
      <p:ext uri="{BB962C8B-B14F-4D97-AF65-F5344CB8AC3E}">
        <p14:creationId xmlns:p14="http://schemas.microsoft.com/office/powerpoint/2010/main" val="1064043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Caregiving situations</a:t>
            </a:r>
            <a:endParaRPr lang="nb-NO" dirty="0"/>
          </a:p>
        </p:txBody>
      </p:sp>
      <p:sp>
        <p:nvSpPr>
          <p:cNvPr id="3" name="Content Placeholder 2"/>
          <p:cNvSpPr>
            <a:spLocks noGrp="1"/>
          </p:cNvSpPr>
          <p:nvPr>
            <p:ph idx="1"/>
          </p:nvPr>
        </p:nvSpPr>
        <p:spPr/>
        <p:txBody>
          <a:bodyPr>
            <a:normAutofit fontScale="62500" lnSpcReduction="20000"/>
          </a:bodyPr>
          <a:lstStyle/>
          <a:p>
            <a:r>
              <a:rPr lang="nb-NO" dirty="0" smtClean="0"/>
              <a:t>In families and private life, men typically become more caregiving if...</a:t>
            </a:r>
          </a:p>
          <a:p>
            <a:pPr lvl="1"/>
            <a:r>
              <a:rPr lang="nb-NO" dirty="0" smtClean="0"/>
              <a:t>There is a need (child, elderly, ill)</a:t>
            </a:r>
          </a:p>
          <a:p>
            <a:pPr lvl="1"/>
            <a:r>
              <a:rPr lang="nb-NO" dirty="0" smtClean="0"/>
              <a:t>It is supported (or demanded) by women</a:t>
            </a:r>
          </a:p>
          <a:p>
            <a:pPr lvl="1"/>
            <a:r>
              <a:rPr lang="nb-NO" dirty="0" smtClean="0"/>
              <a:t>It is supported (or not fully hindered) by working life</a:t>
            </a:r>
          </a:p>
          <a:p>
            <a:pPr lvl="1"/>
            <a:r>
              <a:rPr lang="nb-NO" dirty="0" smtClean="0"/>
              <a:t>There is a perceived benefit (or at least no large detriment) for men themselves</a:t>
            </a:r>
          </a:p>
          <a:p>
            <a:r>
              <a:rPr lang="nb-NO" dirty="0" smtClean="0"/>
              <a:t>The greater the cultural and political support for men’s caregiving, the larger the chance that many different types of men contribute </a:t>
            </a:r>
          </a:p>
          <a:p>
            <a:r>
              <a:rPr lang="nb-NO" dirty="0" smtClean="0"/>
              <a:t>Stereotypes and social sanctions still hit men who go «outside» the traditional male breadwinner role</a:t>
            </a:r>
          </a:p>
          <a:p>
            <a:r>
              <a:rPr lang="nb-NO" dirty="0" smtClean="0"/>
              <a:t>Importance of stereotypes (e.g. «girls are caregiving, boys are not») and implicit bias</a:t>
            </a:r>
          </a:p>
          <a:p>
            <a:pPr lvl="1"/>
            <a:r>
              <a:rPr lang="nb-NO" dirty="0" smtClean="0"/>
              <a:t>Example Stian Overaa 2013 phd – anthropological field work shows caregiving among boys</a:t>
            </a:r>
          </a:p>
          <a:p>
            <a:pPr lvl="1"/>
            <a:r>
              <a:rPr lang="nb-NO" dirty="0" smtClean="0"/>
              <a:t>Empirical reality is not in line with adult preconceptions</a:t>
            </a:r>
            <a:endParaRPr lang="nb-NO" dirty="0"/>
          </a:p>
        </p:txBody>
      </p:sp>
    </p:spTree>
    <p:extLst>
      <p:ext uri="{BB962C8B-B14F-4D97-AF65-F5344CB8AC3E}">
        <p14:creationId xmlns:p14="http://schemas.microsoft.com/office/powerpoint/2010/main" val="1540262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Caregiving as freedom of choice</a:t>
            </a:r>
            <a:endParaRPr lang="nb-NO" dirty="0"/>
          </a:p>
        </p:txBody>
      </p:sp>
      <p:sp>
        <p:nvSpPr>
          <p:cNvPr id="3" name="Content Placeholder 2"/>
          <p:cNvSpPr>
            <a:spLocks noGrp="1"/>
          </p:cNvSpPr>
          <p:nvPr>
            <p:ph idx="1"/>
          </p:nvPr>
        </p:nvSpPr>
        <p:spPr/>
        <p:txBody>
          <a:bodyPr>
            <a:normAutofit fontScale="92500" lnSpcReduction="10000"/>
          </a:bodyPr>
          <a:lstStyle/>
          <a:p>
            <a:r>
              <a:rPr lang="nb-NO" dirty="0" smtClean="0"/>
              <a:t>Male caregiving offers today’s men the possibility to choose options not available to men before</a:t>
            </a:r>
          </a:p>
          <a:p>
            <a:r>
              <a:rPr lang="nb-NO" dirty="0" smtClean="0"/>
              <a:t>Policy makers can help make this freedom of choice realistic for boys and men</a:t>
            </a:r>
          </a:p>
          <a:p>
            <a:r>
              <a:rPr lang="nb-NO" dirty="0" smtClean="0"/>
              <a:t>Increasing support for gender equality</a:t>
            </a:r>
          </a:p>
          <a:p>
            <a:r>
              <a:rPr lang="nb-NO" dirty="0" smtClean="0"/>
              <a:t>Even in relatively «gender-traditional» Poland: </a:t>
            </a:r>
          </a:p>
          <a:p>
            <a:pPr lvl="1"/>
            <a:r>
              <a:rPr lang="nb-NO" dirty="0" smtClean="0"/>
              <a:t>three of four men agree that gender equality is important (2015 survey)</a:t>
            </a:r>
          </a:p>
          <a:p>
            <a:pPr lvl="1"/>
            <a:r>
              <a:rPr lang="nb-NO" dirty="0" smtClean="0"/>
              <a:t>Only a minority </a:t>
            </a:r>
            <a:r>
              <a:rPr lang="nb-NO" dirty="0" smtClean="0"/>
              <a:t>think </a:t>
            </a:r>
            <a:r>
              <a:rPr lang="nb-NO" dirty="0" smtClean="0"/>
              <a:t>that gender equality is a threat to the Polish family</a:t>
            </a:r>
            <a:endParaRPr lang="nb-NO" dirty="0"/>
          </a:p>
        </p:txBody>
      </p:sp>
    </p:spTree>
    <p:extLst>
      <p:ext uri="{BB962C8B-B14F-4D97-AF65-F5344CB8AC3E}">
        <p14:creationId xmlns:p14="http://schemas.microsoft.com/office/powerpoint/2010/main" val="3798686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What’s in it for men?</a:t>
            </a:r>
            <a:endParaRPr lang="nb-NO" dirty="0"/>
          </a:p>
        </p:txBody>
      </p:sp>
      <p:sp>
        <p:nvSpPr>
          <p:cNvPr id="3" name="Content Placeholder 2"/>
          <p:cNvSpPr>
            <a:spLocks noGrp="1"/>
          </p:cNvSpPr>
          <p:nvPr>
            <p:ph idx="1"/>
          </p:nvPr>
        </p:nvSpPr>
        <p:spPr>
          <a:xfrm>
            <a:off x="457200" y="1268760"/>
            <a:ext cx="8229600" cy="4857403"/>
          </a:xfrm>
        </p:spPr>
        <p:txBody>
          <a:bodyPr>
            <a:normAutofit fontScale="55000" lnSpcReduction="20000"/>
          </a:bodyPr>
          <a:lstStyle/>
          <a:p>
            <a:pPr marL="0" indent="0">
              <a:buNone/>
            </a:pPr>
            <a:r>
              <a:rPr lang="nb-NO" dirty="0" smtClean="0"/>
              <a:t>Is gender equality a plus or a minus for men? What are the well-being and health effects?  </a:t>
            </a:r>
          </a:p>
          <a:p>
            <a:pPr marL="0" indent="0">
              <a:buNone/>
            </a:pPr>
            <a:r>
              <a:rPr lang="nb-NO" dirty="0" smtClean="0"/>
              <a:t>New studies:</a:t>
            </a:r>
          </a:p>
          <a:p>
            <a:r>
              <a:rPr lang="nb-NO" dirty="0" smtClean="0"/>
              <a:t>Gender </a:t>
            </a:r>
            <a:r>
              <a:rPr lang="nb-NO" dirty="0"/>
              <a:t>equality </a:t>
            </a:r>
            <a:r>
              <a:rPr lang="nb-NO" dirty="0" smtClean="0"/>
              <a:t>and balanced caregiving has </a:t>
            </a:r>
            <a:r>
              <a:rPr lang="nb-NO" dirty="0"/>
              <a:t>a clear </a:t>
            </a:r>
            <a:r>
              <a:rPr lang="nb-NO" dirty="0" smtClean="0"/>
              <a:t>positive effect on </a:t>
            </a:r>
            <a:r>
              <a:rPr lang="nb-NO" dirty="0"/>
              <a:t>quality of life and </a:t>
            </a:r>
            <a:r>
              <a:rPr lang="nb-NO" dirty="0" smtClean="0"/>
              <a:t>health, not only for women, but also for men</a:t>
            </a:r>
          </a:p>
          <a:p>
            <a:r>
              <a:rPr lang="nb-NO" dirty="0" smtClean="0"/>
              <a:t>Poland 2015, Norway 2007 surveys show that </a:t>
            </a:r>
            <a:r>
              <a:rPr lang="nb-NO" b="1" dirty="0" smtClean="0"/>
              <a:t>growing up in a gender-equal family approximately </a:t>
            </a:r>
            <a:r>
              <a:rPr lang="nb-NO" b="1" i="1" dirty="0" smtClean="0"/>
              <a:t>halves </a:t>
            </a:r>
            <a:r>
              <a:rPr lang="nb-NO" b="1" dirty="0" smtClean="0"/>
              <a:t>the chance of violence and physical punishment in childhood </a:t>
            </a:r>
          </a:p>
          <a:p>
            <a:r>
              <a:rPr lang="nb-NO" dirty="0" smtClean="0"/>
              <a:t>Men and women report the same pattern – gender equality reduces the chance of family conflict and violence</a:t>
            </a:r>
          </a:p>
          <a:p>
            <a:r>
              <a:rPr lang="nb-NO" dirty="0" smtClean="0"/>
              <a:t>In a study of 82 regions (European countries and US states), gender equality has a positive health effect, independently </a:t>
            </a:r>
            <a:r>
              <a:rPr lang="nb-NO" dirty="0"/>
              <a:t>of income level and income </a:t>
            </a:r>
            <a:r>
              <a:rPr lang="nb-NO" dirty="0" smtClean="0"/>
              <a:t>distribution</a:t>
            </a:r>
            <a:endParaRPr lang="nb-NO" dirty="0"/>
          </a:p>
          <a:p>
            <a:r>
              <a:rPr lang="nb-NO" dirty="0" smtClean="0"/>
              <a:t>Rates of depression </a:t>
            </a:r>
            <a:r>
              <a:rPr lang="nb-NO" dirty="0"/>
              <a:t>and </a:t>
            </a:r>
            <a:r>
              <a:rPr lang="nb-NO" dirty="0" smtClean="0"/>
              <a:t>violence are </a:t>
            </a:r>
            <a:r>
              <a:rPr lang="nb-NO" dirty="0"/>
              <a:t>generally </a:t>
            </a:r>
            <a:r>
              <a:rPr lang="nb-NO" dirty="0" smtClean="0"/>
              <a:t>higher in </a:t>
            </a:r>
            <a:r>
              <a:rPr lang="nb-NO" dirty="0"/>
              <a:t>the less gender-equal </a:t>
            </a:r>
            <a:r>
              <a:rPr lang="nb-NO" dirty="0" smtClean="0"/>
              <a:t>regions </a:t>
            </a:r>
            <a:r>
              <a:rPr lang="nb-NO" dirty="0"/>
              <a:t>for men as well as women. </a:t>
            </a:r>
            <a:endParaRPr lang="nb-NO" dirty="0" smtClean="0"/>
          </a:p>
          <a:p>
            <a:r>
              <a:rPr lang="nb-NO" dirty="0" smtClean="0"/>
              <a:t>Low </a:t>
            </a:r>
            <a:r>
              <a:rPr lang="nb-NO" dirty="0"/>
              <a:t>gender equality regions are also low quality of life </a:t>
            </a:r>
            <a:r>
              <a:rPr lang="nb-NO" dirty="0" smtClean="0"/>
              <a:t>regions, and also often high violence rate regions (esp in the US). </a:t>
            </a:r>
            <a:endParaRPr lang="nb-NO" dirty="0"/>
          </a:p>
          <a:p>
            <a:r>
              <a:rPr lang="nb-NO" dirty="0" smtClean="0"/>
              <a:t>The less gender-equal the country, the greater is men’s rate of suicide, compared to women’s rate of suicide. </a:t>
            </a:r>
          </a:p>
          <a:p>
            <a:pPr lvl="1"/>
            <a:r>
              <a:rPr lang="nb-NO" dirty="0" smtClean="0"/>
              <a:t>This runs fully contrary to the idea that men «suffer» from gender equality</a:t>
            </a:r>
          </a:p>
        </p:txBody>
      </p:sp>
    </p:spTree>
    <p:extLst>
      <p:ext uri="{BB962C8B-B14F-4D97-AF65-F5344CB8AC3E}">
        <p14:creationId xmlns:p14="http://schemas.microsoft.com/office/powerpoint/2010/main" val="21944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4000" dirty="0" smtClean="0"/>
              <a:t>New research examples</a:t>
            </a:r>
            <a:endParaRPr lang="nb-NO"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78587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8792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22712" cy="778098"/>
          </a:xfrm>
        </p:spPr>
        <p:txBody>
          <a:bodyPr>
            <a:normAutofit/>
          </a:bodyPr>
          <a:lstStyle/>
          <a:p>
            <a:r>
              <a:rPr lang="nb-NO" sz="2000" dirty="0" smtClean="0"/>
              <a:t>Example result</a:t>
            </a:r>
            <a:endParaRPr lang="nb-NO" sz="2000"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1844824"/>
            <a:ext cx="3797576" cy="4525963"/>
          </a:xfrm>
          <a:prstGeom prst="rect">
            <a:avLst/>
          </a:prstGeom>
          <a:noFill/>
          <a:ln>
            <a:noFill/>
          </a:ln>
        </p:spPr>
      </p:pic>
      <p:graphicFrame>
        <p:nvGraphicFramePr>
          <p:cNvPr id="5" name="Chart 4"/>
          <p:cNvGraphicFramePr/>
          <p:nvPr>
            <p:extLst>
              <p:ext uri="{D42A27DB-BD31-4B8C-83A1-F6EECF244321}">
                <p14:modId xmlns:p14="http://schemas.microsoft.com/office/powerpoint/2010/main" val="1392984645"/>
              </p:ext>
            </p:extLst>
          </p:nvPr>
        </p:nvGraphicFramePr>
        <p:xfrm>
          <a:off x="251520" y="76470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940152" y="908720"/>
            <a:ext cx="1913601" cy="369332"/>
          </a:xfrm>
          <a:prstGeom prst="rect">
            <a:avLst/>
          </a:prstGeom>
          <a:noFill/>
        </p:spPr>
        <p:txBody>
          <a:bodyPr wrap="none" rtlCol="0">
            <a:spAutoFit/>
          </a:bodyPr>
          <a:lstStyle/>
          <a:p>
            <a:r>
              <a:rPr lang="nb-NO" b="1" dirty="0" smtClean="0"/>
              <a:t>Theoretical</a:t>
            </a:r>
            <a:r>
              <a:rPr lang="nb-NO" dirty="0" smtClean="0"/>
              <a:t> </a:t>
            </a:r>
            <a:r>
              <a:rPr lang="nb-NO" b="1" dirty="0" smtClean="0"/>
              <a:t>model</a:t>
            </a:r>
            <a:endParaRPr lang="nb-NO" b="1" dirty="0"/>
          </a:p>
        </p:txBody>
      </p:sp>
    </p:spTree>
    <p:extLst>
      <p:ext uri="{BB962C8B-B14F-4D97-AF65-F5344CB8AC3E}">
        <p14:creationId xmlns:p14="http://schemas.microsoft.com/office/powerpoint/2010/main" val="3061584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nb-NO" dirty="0" smtClean="0"/>
              <a:t/>
            </a:r>
            <a:br>
              <a:rPr lang="nb-NO" dirty="0" smtClean="0"/>
            </a:br>
            <a:r>
              <a:rPr lang="nb-NO" sz="4000" dirty="0" smtClean="0"/>
              <a:t>The strategical importance of caregiving</a:t>
            </a:r>
            <a:endParaRPr lang="nb-NO" dirty="0"/>
          </a:p>
        </p:txBody>
      </p:sp>
      <p:sp>
        <p:nvSpPr>
          <p:cNvPr id="3" name="Content Placeholder 2"/>
          <p:cNvSpPr>
            <a:spLocks noGrp="1"/>
          </p:cNvSpPr>
          <p:nvPr>
            <p:ph idx="1"/>
          </p:nvPr>
        </p:nvSpPr>
        <p:spPr>
          <a:xfrm>
            <a:off x="4572000" y="1600200"/>
            <a:ext cx="4114800" cy="4525963"/>
          </a:xfrm>
        </p:spPr>
        <p:txBody>
          <a:bodyPr>
            <a:normAutofit fontScale="62500" lnSpcReduction="20000"/>
          </a:bodyPr>
          <a:lstStyle/>
          <a:p>
            <a:r>
              <a:rPr lang="nb-NO" dirty="0" smtClean="0"/>
              <a:t>A strong connection – between men’s share of care, and how a country ranks according to gender equality indexes – is found in recent studies</a:t>
            </a:r>
          </a:p>
          <a:p>
            <a:r>
              <a:rPr lang="nb-NO" dirty="0" smtClean="0"/>
              <a:t>Diagram – at left – two existing GE indexes, mainly focused on women’s public life positions</a:t>
            </a:r>
          </a:p>
          <a:p>
            <a:r>
              <a:rPr lang="nb-NO" dirty="0" smtClean="0"/>
              <a:t>At right – men’s share of unpaid work in the household</a:t>
            </a:r>
          </a:p>
          <a:p>
            <a:r>
              <a:rPr lang="nb-NO" dirty="0" smtClean="0"/>
              <a:t>These data have not been combined before</a:t>
            </a:r>
          </a:p>
          <a:p>
            <a:r>
              <a:rPr lang="nb-NO" dirty="0" smtClean="0"/>
              <a:t>The connection is so strong that it seems timely to include measures of men’s share of care, in gender equality indexes</a:t>
            </a:r>
          </a:p>
          <a:p>
            <a:endParaRPr lang="nb-NO"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462941"/>
            <a:ext cx="3168352" cy="4342323"/>
          </a:xfrm>
          <a:prstGeom prst="rect">
            <a:avLst/>
          </a:prstGeom>
          <a:noFill/>
          <a:ln>
            <a:noFill/>
          </a:ln>
        </p:spPr>
      </p:pic>
    </p:spTree>
    <p:extLst>
      <p:ext uri="{BB962C8B-B14F-4D97-AF65-F5344CB8AC3E}">
        <p14:creationId xmlns:p14="http://schemas.microsoft.com/office/powerpoint/2010/main" val="2532624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6341</TotalTime>
  <Words>1611</Words>
  <Application>Microsoft Office PowerPoint</Application>
  <PresentationFormat>On-screen Show (4:3)</PresentationFormat>
  <Paragraphs>152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Theories and Changes: Men’s Caregiving and European Development </vt:lpstr>
      <vt:lpstr>Disposition</vt:lpstr>
      <vt:lpstr>Development of men’s caregiving</vt:lpstr>
      <vt:lpstr>Caregiving situations</vt:lpstr>
      <vt:lpstr>Caregiving as freedom of choice</vt:lpstr>
      <vt:lpstr>What’s in it for men?</vt:lpstr>
      <vt:lpstr>New research examples</vt:lpstr>
      <vt:lpstr>Example result</vt:lpstr>
      <vt:lpstr> The strategical importance of caregiving</vt:lpstr>
      <vt:lpstr>Gender equality and the rights of the children</vt:lpstr>
      <vt:lpstr>Norway 2007 survey results (N=2718 men and women)</vt:lpstr>
      <vt:lpstr>Poland 2015 survey – similar pattern  Men and women report the same  Conclusion: Gender equality at home is of key importance for children’s well being</vt:lpstr>
      <vt:lpstr>Potentials and barriers</vt:lpstr>
      <vt:lpstr>Freedom – a main issue</vt:lpstr>
      <vt:lpstr> «Karl was extremely tired after the daddy’s quota period»</vt:lpstr>
      <vt:lpstr>Political importance</vt:lpstr>
      <vt:lpstr>Economic importance</vt:lpstr>
      <vt:lpstr>A first step ahead</vt:lpstr>
      <vt:lpstr>Conclusions</vt:lpstr>
      <vt:lpstr>References</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Holter Lux presentation draft 1</dc:title>
  <dc:creator>Øystein G Holter</dc:creator>
  <cp:lastModifiedBy>Øystein G Holter</cp:lastModifiedBy>
  <cp:revision>53</cp:revision>
  <dcterms:created xsi:type="dcterms:W3CDTF">2016-09-21T15:30:34Z</dcterms:created>
  <dcterms:modified xsi:type="dcterms:W3CDTF">2016-10-16T07:37:16Z</dcterms:modified>
</cp:coreProperties>
</file>