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4" r:id="rId2"/>
  </p:sldMasterIdLst>
  <p:notesMasterIdLst>
    <p:notesMasterId r:id="rId19"/>
  </p:notesMasterIdLst>
  <p:sldIdLst>
    <p:sldId id="260" r:id="rId3"/>
    <p:sldId id="263" r:id="rId4"/>
    <p:sldId id="273" r:id="rId5"/>
    <p:sldId id="272" r:id="rId6"/>
    <p:sldId id="278" r:id="rId7"/>
    <p:sldId id="275" r:id="rId8"/>
    <p:sldId id="276" r:id="rId9"/>
    <p:sldId id="277" r:id="rId10"/>
    <p:sldId id="284" r:id="rId11"/>
    <p:sldId id="281" r:id="rId12"/>
    <p:sldId id="279" r:id="rId13"/>
    <p:sldId id="280" r:id="rId14"/>
    <p:sldId id="271" r:id="rId15"/>
    <p:sldId id="270" r:id="rId16"/>
    <p:sldId id="282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Sheet1!$B$7:$C$7</c:f>
              <c:strCache>
                <c:ptCount val="2"/>
                <c:pt idx="0">
                  <c:v>Women</c:v>
                </c:pt>
                <c:pt idx="1">
                  <c:v>Men</c:v>
                </c:pt>
              </c:strCache>
            </c:strRef>
          </c:cat>
          <c:val>
            <c:numRef>
              <c:f>Sheet1!$B$8:$C$8</c:f>
              <c:numCache>
                <c:formatCode>0%</c:formatCode>
                <c:ptCount val="2"/>
                <c:pt idx="0">
                  <c:v>0.75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Sheet1!$B$21:$C$21</c:f>
              <c:strCache>
                <c:ptCount val="2"/>
                <c:pt idx="0">
                  <c:v>Women</c:v>
                </c:pt>
                <c:pt idx="1">
                  <c:v>Men</c:v>
                </c:pt>
              </c:strCache>
            </c:strRef>
          </c:cat>
          <c:val>
            <c:numRef>
              <c:f>Sheet1!$B$22:$C$22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97A75-3416-204E-A433-62F425F6883A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4F916-8FE0-0540-A1DE-90CD9E439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3118F254-9523-FA46-A503-514782D75C76}" type="slidenum">
              <a:rPr lang="pt-BR" b="0" smtClean="0"/>
              <a:pPr eaLnBrk="1" hangingPunct="1">
                <a:defRPr/>
              </a:pPr>
              <a:t>2</a:t>
            </a:fld>
            <a:endParaRPr lang="pt-BR" b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7E8B2-C0E5-8A47-B70F-A607CF51D67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GARY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03BD06A-6903-E64F-AA1E-25F36461F070}" type="slidenum">
              <a:rPr lang="pt-BR" sz="1200" b="0">
                <a:solidFill>
                  <a:prstClr val="black"/>
                </a:solidFill>
              </a:rPr>
              <a:pPr eaLnBrk="1" hangingPunct="1">
                <a:defRPr/>
              </a:pPr>
              <a:t>9</a:t>
            </a:fld>
            <a:endParaRPr lang="pt-BR" sz="1200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GARY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EBF84EB-F258-5E43-97AE-888E6A95A66C}" type="slidenum">
              <a:rPr lang="pt-BR" sz="1200" b="0">
                <a:solidFill>
                  <a:prstClr val="black"/>
                </a:solidFill>
              </a:rPr>
              <a:pPr eaLnBrk="1" hangingPunct="1">
                <a:defRPr/>
              </a:pPr>
              <a:t>12</a:t>
            </a:fld>
            <a:endParaRPr lang="pt-BR" sz="1200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7AE89-A7BE-1941-9B2F-ABFF96F3E9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6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Cov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57200" y="1828800"/>
            <a:ext cx="8229600" cy="133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10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Two Line or One Line Title</a:t>
            </a:r>
            <a:br>
              <a:rPr lang="en-US" dirty="0" smtClean="0"/>
            </a:br>
            <a:r>
              <a:rPr lang="en-US" dirty="0" smtClean="0"/>
              <a:t>Here and Here and Here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386138"/>
            <a:ext cx="5010150" cy="1379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name@emailaddress.com</a:t>
            </a:r>
            <a:endParaRPr lang="en-US" dirty="0" smtClean="0"/>
          </a:p>
          <a:p>
            <a:pPr lvl="0"/>
            <a:r>
              <a:rPr lang="en-US" dirty="0" err="1" smtClean="0"/>
              <a:t>Promundoglobal.org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1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Image w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105344"/>
            <a:ext cx="822960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1"/>
          <p:cNvSpPr>
            <a:spLocks noGrp="1"/>
          </p:cNvSpPr>
          <p:nvPr>
            <p:ph idx="1" hasCustomPrompt="1"/>
          </p:nvPr>
        </p:nvSpPr>
        <p:spPr bwMode="auto">
          <a:xfrm>
            <a:off x="457200" y="4163904"/>
            <a:ext cx="8229600" cy="187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 baseline="0"/>
            </a:lvl1pPr>
          </a:lstStyle>
          <a:p>
            <a:pPr lvl="0"/>
            <a:r>
              <a:rPr lang="en-US" noProof="0" dirty="0" smtClean="0"/>
              <a:t>Text Box Here</a:t>
            </a:r>
          </a:p>
        </p:txBody>
      </p:sp>
    </p:spTree>
    <p:extLst>
      <p:ext uri="{BB962C8B-B14F-4D97-AF65-F5344CB8AC3E}">
        <p14:creationId xmlns:p14="http://schemas.microsoft.com/office/powerpoint/2010/main" val="407315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Skinny imag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368"/>
            <a:ext cx="8306732" cy="777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"/>
          <p:cNvSpPr txBox="1">
            <a:spLocks/>
          </p:cNvSpPr>
          <p:nvPr userDrawn="1"/>
        </p:nvSpPr>
        <p:spPr bwMode="auto">
          <a:xfrm>
            <a:off x="8458200" y="6477000"/>
            <a:ext cx="4572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b="1" kern="1200" smtClean="0">
                <a:solidFill>
                  <a:schemeClr val="accent5"/>
                </a:solidFill>
                <a:latin typeface="+mn-lt"/>
                <a:ea typeface="+mn-ea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106076"/>
            <a:ext cx="8229600" cy="11377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"/>
          <p:cNvSpPr>
            <a:spLocks noGrp="1"/>
          </p:cNvSpPr>
          <p:nvPr>
            <p:ph idx="1" hasCustomPrompt="1"/>
          </p:nvPr>
        </p:nvSpPr>
        <p:spPr bwMode="auto">
          <a:xfrm>
            <a:off x="457200" y="2404775"/>
            <a:ext cx="8229600" cy="36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 baseline="0"/>
            </a:lvl1pPr>
          </a:lstStyle>
          <a:p>
            <a:pPr lvl="0"/>
            <a:r>
              <a:rPr lang="en-US" noProof="0" dirty="0" smtClean="0"/>
              <a:t>Text Box Here</a:t>
            </a:r>
          </a:p>
        </p:txBody>
      </p:sp>
    </p:spTree>
    <p:extLst>
      <p:ext uri="{BB962C8B-B14F-4D97-AF65-F5344CB8AC3E}">
        <p14:creationId xmlns:p14="http://schemas.microsoft.com/office/powerpoint/2010/main" val="1592691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mundo - En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8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45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7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51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06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051C8F-A1DF-584E-839C-2070C604E9A2}" type="datetimeFigureOut">
              <a:rPr lang="en-US">
                <a:solidFill>
                  <a:srgbClr val="FFFFFF"/>
                </a:solidFill>
                <a:latin typeface="Trebuchet MS"/>
              </a:rPr>
              <a:pPr/>
              <a:t>10/5/16</a:t>
            </a:fld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82E2-3713-F64F-83BC-53232F31B1F1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03718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5175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10356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7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Grey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7058"/>
            <a:ext cx="8229600" cy="13409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2 Line Title Here To Fill This Space</a:t>
            </a:r>
            <a:br>
              <a:rPr lang="en-US" dirty="0" smtClean="0"/>
            </a:br>
            <a:r>
              <a:rPr lang="en-US" dirty="0" smtClean="0"/>
              <a:t>Here and Here and Here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67D55-402B-A84F-92AE-FB4CFC5D7A8B}" type="slidenum">
              <a:rPr lang="en-US" smtClean="0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idx="1"/>
          </p:nvPr>
        </p:nvSpPr>
        <p:spPr bwMode="auto">
          <a:xfrm>
            <a:off x="457200" y="1532002"/>
            <a:ext cx="8305800" cy="456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283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mundo - Grey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idx="1"/>
          </p:nvPr>
        </p:nvSpPr>
        <p:spPr bwMode="auto">
          <a:xfrm>
            <a:off x="457200" y="1104900"/>
            <a:ext cx="8305800" cy="499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2274"/>
            <a:ext cx="830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477000"/>
            <a:ext cx="457200" cy="153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683FD-BD2D-E049-A046-C8B3578A3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3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28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920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3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750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144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347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955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04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33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Grey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2274"/>
            <a:ext cx="830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idx="1"/>
          </p:nvPr>
        </p:nvSpPr>
        <p:spPr bwMode="auto">
          <a:xfrm>
            <a:off x="457200" y="1104900"/>
            <a:ext cx="4007599" cy="499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17" name="Text Placeholder 1"/>
          <p:cNvSpPr>
            <a:spLocks noGrp="1"/>
          </p:cNvSpPr>
          <p:nvPr>
            <p:ph idx="21"/>
          </p:nvPr>
        </p:nvSpPr>
        <p:spPr bwMode="auto">
          <a:xfrm>
            <a:off x="4750586" y="1104900"/>
            <a:ext cx="4007599" cy="499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48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555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33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undo - Grey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4894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425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Grey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457200" y="1093176"/>
            <a:ext cx="8229600" cy="60904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>
              <a:defRPr sz="2800" b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27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2274"/>
            <a:ext cx="822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1"/>
          <p:cNvSpPr>
            <a:spLocks noGrp="1"/>
          </p:cNvSpPr>
          <p:nvPr>
            <p:ph idx="1" hasCustomPrompt="1"/>
          </p:nvPr>
        </p:nvSpPr>
        <p:spPr bwMode="auto">
          <a:xfrm>
            <a:off x="457200" y="1806977"/>
            <a:ext cx="8229600" cy="424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defRPr baseline="0"/>
            </a:lvl1pPr>
          </a:lstStyle>
          <a:p>
            <a:pPr lvl="0"/>
            <a:r>
              <a:rPr lang="en-US" noProof="0" dirty="0" smtClean="0"/>
              <a:t>Text Box Here</a:t>
            </a:r>
          </a:p>
        </p:txBody>
      </p:sp>
    </p:spTree>
    <p:extLst>
      <p:ext uri="{BB962C8B-B14F-4D97-AF65-F5344CB8AC3E}">
        <p14:creationId xmlns:p14="http://schemas.microsoft.com/office/powerpoint/2010/main" val="226394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49332"/>
            <a:ext cx="8306732" cy="2706935"/>
          </a:xfrm>
        </p:spPr>
        <p:txBody>
          <a:bodyPr/>
          <a:lstStyle>
            <a:lvl1pPr algn="l">
              <a:defRPr sz="4000" baseline="0"/>
            </a:lvl1pPr>
          </a:lstStyle>
          <a:p>
            <a:r>
              <a:rPr lang="en-US" dirty="0" smtClean="0"/>
              <a:t>“Quotation here and here and here and here and here and here and here and here and here and here and here and here and here.”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84688" y="4854575"/>
            <a:ext cx="4279900" cy="542925"/>
          </a:xfrm>
        </p:spPr>
        <p:txBody>
          <a:bodyPr/>
          <a:lstStyle>
            <a:lvl1pPr algn="r">
              <a:defRPr lang="en-US" sz="3000" smtClean="0"/>
            </a:lvl1pPr>
          </a:lstStyle>
          <a:p>
            <a:pPr lvl="0"/>
            <a:r>
              <a:rPr lang="en-US" sz="1300" dirty="0" smtClean="0">
                <a:solidFill>
                  <a:srgbClr val="424242"/>
                </a:solidFill>
                <a:latin typeface="ArialMT"/>
              </a:rPr>
              <a:t> </a:t>
            </a:r>
            <a:r>
              <a:rPr lang="en-US" dirty="0" smtClean="0"/>
              <a:t>Attribute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White w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Grp="1" noChangeArrowheads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2274"/>
            <a:ext cx="83058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86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undo - White 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Grp="1" noChangeArrowheads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5622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368"/>
            <a:ext cx="830673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57200" y="1104900"/>
            <a:ext cx="83067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77000"/>
            <a:ext cx="4572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r">
              <a:defRPr sz="900" b="1" smtClean="0">
                <a:solidFill>
                  <a:schemeClr val="accent5"/>
                </a:solidFill>
                <a:cs typeface="Arial" charset="0"/>
              </a:defRPr>
            </a:lvl1pPr>
          </a:lstStyle>
          <a:p>
            <a:fld id="{1AC67D55-402B-A84F-92AE-FB4CFC5D7A8B}" type="slidenum">
              <a:rPr lang="en-US">
                <a:solidFill>
                  <a:srgbClr val="AAADB0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AAADB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622946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93" r:id="rId2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Trebuchet MS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ts val="1200"/>
        </a:spcAft>
        <a:defRPr sz="28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347663" indent="-347663" algn="l" rtl="0" eaLnBrk="1" fontAlgn="base" hangingPunct="1">
        <a:spcBef>
          <a:spcPct val="20000"/>
        </a:spcBef>
        <a:spcAft>
          <a:spcPts val="1200"/>
        </a:spcAft>
        <a:buChar char="•"/>
        <a:defRPr sz="2800">
          <a:solidFill>
            <a:schemeClr val="bg2"/>
          </a:solidFill>
          <a:latin typeface="+mn-lt"/>
          <a:ea typeface="ＭＳ Ｐゴシック" charset="0"/>
        </a:defRPr>
      </a:lvl2pPr>
      <a:lvl3pPr marL="685800" indent="-338138" algn="l" rtl="0" eaLnBrk="1" fontAlgn="base" hangingPunct="1">
        <a:spcBef>
          <a:spcPct val="20000"/>
        </a:spcBef>
        <a:spcAft>
          <a:spcPts val="1200"/>
        </a:spcAft>
        <a:buSzPct val="105000"/>
        <a:buFont typeface="Arial" charset="0"/>
        <a:buChar char="◦"/>
        <a:defRPr sz="2400">
          <a:solidFill>
            <a:schemeClr val="bg2"/>
          </a:solidFill>
          <a:latin typeface="+mn-lt"/>
          <a:ea typeface="ＭＳ Ｐゴシック" charset="0"/>
        </a:defRPr>
      </a:lvl3pPr>
      <a:lvl4pPr marL="974725" indent="-288925" algn="l" rtl="0" eaLnBrk="1" fontAlgn="base" hangingPunct="1">
        <a:spcBef>
          <a:spcPct val="20000"/>
        </a:spcBef>
        <a:spcAft>
          <a:spcPts val="1200"/>
        </a:spcAft>
        <a:buChar char="•"/>
        <a:defRPr sz="2000">
          <a:solidFill>
            <a:schemeClr val="bg2"/>
          </a:solidFill>
          <a:latin typeface="+mn-lt"/>
          <a:ea typeface="ＭＳ Ｐゴシック" charset="0"/>
        </a:defRPr>
      </a:lvl4pPr>
      <a:lvl5pPr marL="1203325" indent="-228600" algn="l" rtl="0" eaLnBrk="1" fontAlgn="base" hangingPunct="1">
        <a:spcBef>
          <a:spcPct val="20000"/>
        </a:spcBef>
        <a:spcAft>
          <a:spcPts val="1200"/>
        </a:spcAft>
        <a:buSzPct val="105000"/>
        <a:buFont typeface="Arial" charset="0"/>
        <a:buChar char="◦"/>
        <a:defRPr sz="2000">
          <a:solidFill>
            <a:schemeClr val="bg2"/>
          </a:solidFill>
          <a:latin typeface="+mn-lt"/>
          <a:ea typeface="ＭＳ Ｐゴシック" charset="0"/>
        </a:defRPr>
      </a:lvl5pPr>
      <a:lvl6pPr marL="2286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4A55D-4CBB-0446-884A-7B6CF49C5C2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7F93E-0CEA-5D42-8BD2-7A382C47C3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9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3"/>
          <p:cNvSpPr>
            <a:spLocks noGrp="1"/>
          </p:cNvSpPr>
          <p:nvPr>
            <p:ph type="title"/>
          </p:nvPr>
        </p:nvSpPr>
        <p:spPr>
          <a:xfrm>
            <a:off x="457200" y="806571"/>
            <a:ext cx="8491548" cy="2376065"/>
          </a:xfrm>
        </p:spPr>
        <p:txBody>
          <a:bodyPr/>
          <a:lstStyle/>
          <a:p>
            <a:r>
              <a:rPr lang="en-US" i="1" dirty="0" smtClean="0">
                <a:latin typeface="Trebuchet MS" charset="0"/>
              </a:rPr>
              <a:t>The Revolution in Care Work:</a:t>
            </a:r>
            <a:br>
              <a:rPr lang="en-US" i="1" dirty="0" smtClean="0">
                <a:latin typeface="Trebuchet MS" charset="0"/>
              </a:rPr>
            </a:br>
            <a:r>
              <a:rPr lang="en-US" sz="3600" dirty="0" smtClean="0">
                <a:latin typeface="Trebuchet MS" charset="0"/>
              </a:rPr>
              <a:t>Where Fathers Are and Where We Can Help them Be …</a:t>
            </a:r>
            <a:endParaRPr lang="en-US" sz="3600" dirty="0">
              <a:latin typeface="Trebuchet MS" charset="0"/>
            </a:endParaRPr>
          </a:p>
        </p:txBody>
      </p:sp>
      <p:sp>
        <p:nvSpPr>
          <p:cNvPr id="33794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/>
            <a:r>
              <a:rPr lang="en-US" dirty="0">
                <a:latin typeface="Trebuchet MS" charset="0"/>
              </a:rPr>
              <a:t>Gary Barker, International Director</a:t>
            </a:r>
          </a:p>
        </p:txBody>
      </p:sp>
    </p:spTree>
    <p:extLst>
      <p:ext uri="{BB962C8B-B14F-4D97-AF65-F5344CB8AC3E}">
        <p14:creationId xmlns:p14="http://schemas.microsoft.com/office/powerpoint/2010/main" val="356999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25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100" b="1" dirty="0">
                <a:ea typeface="ＭＳ Ｐゴシック" charset="0"/>
                <a:cs typeface="Arial" charset="0"/>
              </a:rPr>
              <a:t>“</a:t>
            </a:r>
            <a:r>
              <a:rPr lang="en-US" altLang="ja-JP" sz="3100" b="1" dirty="0">
                <a:ea typeface="ＭＳ Ｐゴシック" charset="0"/>
                <a:cs typeface="Arial" charset="0"/>
              </a:rPr>
              <a:t>Men Who Care</a:t>
            </a:r>
            <a:r>
              <a:rPr lang="en-US" sz="3100" b="1" dirty="0">
                <a:ea typeface="ＭＳ Ｐゴシック" charset="0"/>
                <a:cs typeface="Arial" charset="0"/>
              </a:rPr>
              <a:t>”</a:t>
            </a:r>
            <a:r>
              <a:rPr lang="en-US" altLang="ja-JP" sz="3100" b="1" dirty="0">
                <a:ea typeface="ＭＳ Ｐゴシック" charset="0"/>
                <a:cs typeface="Arial" charset="0"/>
              </a:rPr>
              <a:t> Study</a:t>
            </a:r>
            <a:r>
              <a:rPr lang="en-US" altLang="ja-JP" sz="2800" b="1" dirty="0">
                <a:ea typeface="ＭＳ Ｐゴシック" charset="0"/>
                <a:cs typeface="Arial" charset="0"/>
              </a:rPr>
              <a:t/>
            </a:r>
            <a:br>
              <a:rPr lang="en-US" altLang="ja-JP" sz="2800" b="1" dirty="0">
                <a:ea typeface="ＭＳ Ｐゴシック" charset="0"/>
                <a:cs typeface="Arial" charset="0"/>
              </a:rPr>
            </a:br>
            <a:r>
              <a:rPr lang="en-US" altLang="ja-JP" sz="2800" b="1" dirty="0">
                <a:ea typeface="ＭＳ Ｐゴシック" charset="0"/>
                <a:cs typeface="Arial" charset="0"/>
              </a:rPr>
              <a:t> </a:t>
            </a:r>
            <a:r>
              <a:rPr lang="en-US" altLang="ja-JP" sz="2000" b="1" dirty="0">
                <a:ea typeface="ＭＳ Ｐゴシック" charset="0"/>
                <a:cs typeface="Arial" charset="0"/>
              </a:rPr>
              <a:t>Life history interviews 83 men in 5 countries (selected for their primary caregiving roles and professional caregiving roles</a:t>
            </a:r>
            <a:r>
              <a:rPr lang="en-US" altLang="ja-JP" sz="2000" b="1" dirty="0" smtClean="0">
                <a:ea typeface="ＭＳ Ｐゴシック" charset="0"/>
                <a:cs typeface="Arial" charset="0"/>
              </a:rPr>
              <a:t>) </a:t>
            </a:r>
            <a:r>
              <a:rPr lang="en-US" altLang="ja-JP" sz="2000" b="1" i="1" dirty="0" smtClean="0">
                <a:ea typeface="ＭＳ Ｐゴシック" charset="0"/>
                <a:cs typeface="Arial" charset="0"/>
              </a:rPr>
              <a:t>– </a:t>
            </a:r>
            <a:r>
              <a:rPr lang="en-US" altLang="ja-JP" sz="2000" b="1" i="1" dirty="0" err="1" smtClean="0">
                <a:ea typeface="ＭＳ Ｐゴシック" charset="0"/>
                <a:cs typeface="Arial" charset="0"/>
              </a:rPr>
              <a:t>Promundo</a:t>
            </a:r>
            <a:r>
              <a:rPr lang="en-US" altLang="ja-JP" sz="2000" b="1" i="1" dirty="0" smtClean="0">
                <a:ea typeface="ＭＳ Ｐゴシック" charset="0"/>
                <a:cs typeface="Arial" charset="0"/>
              </a:rPr>
              <a:t> and ICRW</a:t>
            </a:r>
            <a:endParaRPr lang="en-US" sz="2000" b="1" i="1" dirty="0"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628775"/>
            <a:ext cx="5400675" cy="5040313"/>
          </a:xfrm>
        </p:spPr>
        <p:txBody>
          <a:bodyPr>
            <a:normAutofit fontScale="92500" lnSpcReduction="10000"/>
          </a:bodyPr>
          <a:lstStyle/>
          <a:p>
            <a:pPr marL="0" indent="0">
              <a:defRPr/>
            </a:pPr>
            <a:r>
              <a:rPr lang="en-US" b="1" i="1" dirty="0" smtClean="0"/>
              <a:t>Men doing caregiving:</a:t>
            </a:r>
          </a:p>
          <a:p>
            <a:pPr>
              <a:buFont typeface="Wingdings" charset="2"/>
              <a:buChar char="Ø"/>
              <a:defRPr/>
            </a:pPr>
            <a:r>
              <a:rPr lang="en-US" sz="1800" dirty="0" smtClean="0"/>
              <a:t>But </a:t>
            </a:r>
            <a:r>
              <a:rPr lang="en-US" sz="1800" b="1" i="1" dirty="0" smtClean="0"/>
              <a:t>lack references </a:t>
            </a:r>
            <a:r>
              <a:rPr lang="en-US" sz="1800" dirty="0" smtClean="0"/>
              <a:t>for men doing care work</a:t>
            </a:r>
          </a:p>
          <a:p>
            <a:pPr>
              <a:buFont typeface="Wingdings" charset="2"/>
              <a:buChar char="Ø"/>
              <a:defRPr/>
            </a:pPr>
            <a:r>
              <a:rPr lang="en-US" sz="1800" dirty="0" smtClean="0"/>
              <a:t>Feel </a:t>
            </a:r>
            <a:r>
              <a:rPr lang="en-US" sz="1800" b="1" i="1" dirty="0" smtClean="0"/>
              <a:t>confused</a:t>
            </a:r>
            <a:r>
              <a:rPr lang="en-US" sz="1800" dirty="0" smtClean="0"/>
              <a:t> about their new roles</a:t>
            </a:r>
          </a:p>
          <a:p>
            <a:pPr>
              <a:buFont typeface="Wingdings" charset="2"/>
              <a:buChar char="Ø"/>
              <a:defRPr/>
            </a:pPr>
            <a:r>
              <a:rPr lang="en-US" sz="1800" dirty="0" smtClean="0"/>
              <a:t>Frequent </a:t>
            </a:r>
            <a:r>
              <a:rPr lang="en-US" sz="1800" b="1" i="1" dirty="0" smtClean="0"/>
              <a:t>depression</a:t>
            </a:r>
            <a:r>
              <a:rPr lang="en-US" sz="1800" dirty="0" smtClean="0"/>
              <a:t> when only did caregiving</a:t>
            </a:r>
          </a:p>
          <a:p>
            <a:pPr>
              <a:buFont typeface="Wingdings" charset="2"/>
              <a:buChar char="Ø"/>
              <a:defRPr/>
            </a:pPr>
            <a:r>
              <a:rPr lang="en-US" sz="1800" dirty="0" smtClean="0"/>
              <a:t>But find that caregiving roles served as pathway to new ways of expressing connection, emotions – in other words of being more </a:t>
            </a:r>
            <a:r>
              <a:rPr lang="en-US" sz="1800" b="1" i="1" dirty="0" smtClean="0"/>
              <a:t>human</a:t>
            </a:r>
          </a:p>
          <a:p>
            <a:pPr marL="0" indent="0">
              <a:defRPr/>
            </a:pPr>
            <a:endParaRPr lang="en-US" sz="1800" b="1" i="1" dirty="0" smtClean="0"/>
          </a:p>
          <a:p>
            <a:pPr marL="0" indent="0">
              <a:defRPr/>
            </a:pPr>
            <a:r>
              <a:rPr lang="en-US" sz="2600" b="1" i="1" dirty="0" smtClean="0"/>
              <a:t>For the “men who care” gender equitable attitudes were not a pathway to caregiving – </a:t>
            </a:r>
            <a:r>
              <a:rPr lang="en-US" sz="2600" b="1" i="1" u="sng" dirty="0" smtClean="0"/>
              <a:t>caregiving was a pathway to gender equitable attitudes </a:t>
            </a:r>
            <a:endParaRPr lang="en-US" sz="2600" b="1" i="1" u="sng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2816"/>
            <a:ext cx="3312368" cy="295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7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57200" y="930275"/>
            <a:ext cx="8229600" cy="542925"/>
          </a:xfrm>
        </p:spPr>
        <p:txBody>
          <a:bodyPr/>
          <a:lstStyle/>
          <a:p>
            <a:pPr marL="0" indent="0" eaLnBrk="1" hangingPunct="1"/>
            <a:r>
              <a:rPr lang="en-US" dirty="0">
                <a:latin typeface="Trebuchet MS" charset="0"/>
              </a:rPr>
              <a:t>Key </a:t>
            </a:r>
            <a:r>
              <a:rPr lang="en-US" dirty="0" smtClean="0">
                <a:latin typeface="Trebuchet MS" charset="0"/>
              </a:rPr>
              <a:t>Findings: State of America’s Fathers</a:t>
            </a:r>
            <a:endParaRPr lang="en-US" dirty="0">
              <a:latin typeface="Trebuchet MS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15AE21FC-B47C-3D49-B070-5FFCB4A86712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777875"/>
          </a:xfrm>
        </p:spPr>
        <p:txBody>
          <a:bodyPr/>
          <a:lstStyle/>
          <a:p>
            <a:pPr eaLnBrk="1" hangingPunct="1"/>
            <a:r>
              <a:rPr lang="en-US" b="1" i="1" dirty="0" smtClean="0">
                <a:latin typeface="Trebuchet MS" charset="0"/>
              </a:rPr>
              <a:t>Mind the Gap</a:t>
            </a:r>
            <a:endParaRPr lang="en-US" b="1" i="1" dirty="0">
              <a:latin typeface="Trebuchet MS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565150" y="4360863"/>
            <a:ext cx="40767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2.7 million </a:t>
            </a:r>
          </a:p>
          <a:p>
            <a:pPr algn="ctr"/>
            <a:r>
              <a:rPr lang="en-US" sz="2400" b="1" dirty="0">
                <a:solidFill>
                  <a:srgbClr val="404040"/>
                </a:solidFill>
              </a:rPr>
              <a:t>children have an incarcerated parent; 10% of </a:t>
            </a:r>
            <a:r>
              <a:rPr lang="en-US" sz="2400" b="1" dirty="0" smtClean="0">
                <a:solidFill>
                  <a:srgbClr val="404040"/>
                </a:solidFill>
              </a:rPr>
              <a:t>children </a:t>
            </a:r>
            <a:r>
              <a:rPr lang="en-US" sz="2400" b="1" dirty="0">
                <a:solidFill>
                  <a:srgbClr val="404040"/>
                </a:solidFill>
              </a:rPr>
              <a:t>have a parent who has been in prison</a:t>
            </a:r>
          </a:p>
        </p:txBody>
      </p:sp>
      <p:sp>
        <p:nvSpPr>
          <p:cNvPr id="21509" name="Rectangle 14"/>
          <p:cNvSpPr>
            <a:spLocks noChangeArrowheads="1"/>
          </p:cNvSpPr>
          <p:nvPr/>
        </p:nvSpPr>
        <p:spPr bwMode="auto">
          <a:xfrm>
            <a:off x="457200" y="1982788"/>
            <a:ext cx="408622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8 to 10 million</a:t>
            </a:r>
          </a:p>
          <a:p>
            <a:pPr algn="ctr"/>
            <a:r>
              <a:rPr lang="en-US" sz="2400" b="1" dirty="0">
                <a:solidFill>
                  <a:srgbClr val="404040"/>
                </a:solidFill>
              </a:rPr>
              <a:t>is the estimate of the total number of nonresident fathers in the U.S</a:t>
            </a:r>
            <a:r>
              <a:rPr lang="en-US" sz="2400" b="1" dirty="0" smtClean="0">
                <a:solidFill>
                  <a:srgbClr val="404040"/>
                </a:solidFill>
              </a:rPr>
              <a:t>., majority low income</a:t>
            </a:r>
            <a:endParaRPr lang="en-US" sz="2400" dirty="0">
              <a:solidFill>
                <a:srgbClr val="404040"/>
              </a:solidFill>
            </a:endParaRPr>
          </a:p>
        </p:txBody>
      </p:sp>
      <p:pic>
        <p:nvPicPr>
          <p:cNvPr id="21510" name="Picture 10" descr="Exec Summary 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974" r="4697" b="343"/>
          <a:stretch>
            <a:fillRect/>
          </a:stretch>
        </p:blipFill>
        <p:spPr bwMode="auto">
          <a:xfrm>
            <a:off x="4868863" y="1701800"/>
            <a:ext cx="38481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49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cs typeface="Arial" charset="0"/>
              </a:rPr>
              <a:t>Ke</a:t>
            </a:r>
            <a:r>
              <a:rPr lang="en-US" sz="3200" b="1" dirty="0" smtClean="0">
                <a:cs typeface="Arial" charset="0"/>
              </a:rPr>
              <a:t>y Entry Point in Global South: </a:t>
            </a:r>
            <a:r>
              <a:rPr lang="en-US" sz="3200" b="1" i="1" dirty="0">
                <a:cs typeface="Arial" charset="0"/>
              </a:rPr>
              <a:t>T</a:t>
            </a:r>
            <a:r>
              <a:rPr lang="en-US" sz="3200" b="1" i="1" dirty="0" smtClean="0">
                <a:cs typeface="Arial" charset="0"/>
              </a:rPr>
              <a:t>he Health Sector</a:t>
            </a:r>
            <a:endParaRPr lang="en-US" sz="3200" b="1" i="1" dirty="0">
              <a:latin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" y="1417638"/>
            <a:ext cx="4528138" cy="4131384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b="1" i="1" dirty="0" smtClean="0"/>
              <a:t>Collaboration</a:t>
            </a:r>
            <a:r>
              <a:rPr lang="en-US" sz="2000" dirty="0" smtClean="0"/>
              <a:t> with public health sector in Brazil; with community-based NGO in case of Rwanda</a:t>
            </a:r>
          </a:p>
          <a:p>
            <a:pPr>
              <a:buFont typeface="Wingdings" charset="2"/>
              <a:buChar char="§"/>
            </a:pPr>
            <a:r>
              <a:rPr lang="en-US" sz="2000" b="1" i="1" dirty="0" smtClean="0"/>
              <a:t>Brazil:</a:t>
            </a:r>
            <a:r>
              <a:rPr lang="en-US" sz="2000" dirty="0"/>
              <a:t> </a:t>
            </a:r>
            <a:r>
              <a:rPr lang="en-US" sz="2000" dirty="0" smtClean="0"/>
              <a:t>Collaboration with Men’s Health Sector/MOH to create men’s pre-natal health visit; focus on health worker training</a:t>
            </a:r>
          </a:p>
          <a:p>
            <a:pPr>
              <a:buFont typeface="Wingdings" charset="2"/>
              <a:buChar char="§"/>
            </a:pPr>
            <a:r>
              <a:rPr lang="en-US" sz="2000" b="1" dirty="0" smtClean="0"/>
              <a:t>Rwanda:</a:t>
            </a:r>
            <a:r>
              <a:rPr lang="en-US" sz="2000" dirty="0" smtClean="0"/>
              <a:t> community recruitment of pregnant couples; 16-week parent training module with activities on SRHR, GBV, MNCH, caregiving</a:t>
            </a:r>
            <a:endParaRPr lang="en-US" sz="2000" b="1" i="1" dirty="0"/>
          </a:p>
        </p:txBody>
      </p:sp>
      <p:pic>
        <p:nvPicPr>
          <p:cNvPr id="849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28" y="3221118"/>
            <a:ext cx="21971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11" y="1354218"/>
            <a:ext cx="4279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32230"/>
            <a:ext cx="5351463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16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" y="2913529"/>
            <a:ext cx="9131894" cy="394447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37883"/>
            <a:ext cx="8229600" cy="1701522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u="sng" dirty="0" smtClean="0">
                <a:latin typeface="Arial"/>
                <a:cs typeface="Arial"/>
              </a:rPr>
              <a:t>Randomized Control Trial </a:t>
            </a:r>
            <a:r>
              <a:rPr lang="en-US" sz="2800" u="sng" dirty="0" smtClean="0">
                <a:latin typeface="Arial"/>
                <a:cs typeface="Arial"/>
              </a:rPr>
              <a:t>in Rwanda</a:t>
            </a:r>
            <a:r>
              <a:rPr lang="en-US" sz="2800" dirty="0" smtClean="0">
                <a:latin typeface="Arial"/>
                <a:cs typeface="Arial"/>
              </a:rPr>
              <a:t>: More than </a:t>
            </a:r>
            <a:r>
              <a:rPr lang="en-US" sz="3200" b="1" dirty="0" smtClean="0">
                <a:latin typeface="Arial"/>
                <a:cs typeface="Arial"/>
              </a:rPr>
              <a:t>1,700 fathers and their partners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participated in </a:t>
            </a:r>
            <a:r>
              <a:rPr lang="en-US" sz="2800" dirty="0" smtClean="0">
                <a:latin typeface="Arial"/>
                <a:cs typeface="Arial"/>
              </a:rPr>
              <a:t>father training:  IPV and VAC decreased by half; men’s caregiving increased. (Source: </a:t>
            </a:r>
            <a:r>
              <a:rPr lang="en-US" sz="2800" dirty="0" err="1" smtClean="0">
                <a:latin typeface="Arial"/>
                <a:cs typeface="Arial"/>
              </a:rPr>
              <a:t>Promundo</a:t>
            </a:r>
            <a:r>
              <a:rPr lang="en-US" sz="2800" dirty="0" smtClean="0">
                <a:latin typeface="Arial"/>
                <a:cs typeface="Arial"/>
              </a:rPr>
              <a:t>) 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42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9124" r="-9124"/>
          <a:stretch>
            <a:fillRect/>
          </a:stretch>
        </p:blipFill>
        <p:spPr>
          <a:xfrm>
            <a:off x="457200" y="1348430"/>
            <a:ext cx="8305800" cy="49969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2274"/>
            <a:ext cx="8554152" cy="777875"/>
          </a:xfrm>
        </p:spPr>
        <p:txBody>
          <a:bodyPr/>
          <a:lstStyle/>
          <a:p>
            <a:r>
              <a:rPr lang="en-US" sz="3200" b="1" dirty="0" smtClean="0"/>
              <a:t>Brazil: </a:t>
            </a:r>
            <a:r>
              <a:rPr lang="en-US" sz="3200" b="1" i="1" dirty="0" smtClean="0"/>
              <a:t>14</a:t>
            </a:r>
            <a:r>
              <a:rPr lang="en-US" sz="3200" b="1" i="1" dirty="0" smtClean="0"/>
              <a:t>% of men reached in pre-natal visit are going for follow-</a:t>
            </a:r>
            <a:r>
              <a:rPr lang="en-US" sz="3200" b="1" i="1" dirty="0" smtClean="0"/>
              <a:t>up visit</a:t>
            </a:r>
            <a:endParaRPr lang="en-US" sz="32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4683FD-BD2D-E049-A046-C8B3578A391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0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5-19 at 5.00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t="303" r="2072" b="54931"/>
          <a:stretch/>
        </p:blipFill>
        <p:spPr>
          <a:xfrm rot="16200000">
            <a:off x="-1202830" y="1084298"/>
            <a:ext cx="6891180" cy="4722577"/>
          </a:xfrm>
          <a:prstGeom prst="rect">
            <a:avLst/>
          </a:prstGeom>
        </p:spPr>
      </p:pic>
      <p:pic>
        <p:nvPicPr>
          <p:cNvPr id="4" name="Picture 3" descr="Screen Shot 2015-05-19 at 4.54.4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/>
          <a:stretch/>
        </p:blipFill>
        <p:spPr>
          <a:xfrm>
            <a:off x="-101598" y="106297"/>
            <a:ext cx="4705643" cy="6734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9559" y="1625601"/>
            <a:ext cx="377918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PAID, NON-TRANSFERABLE, EQUITABLE LEAVE + SUBSIDIZED CHILD CARE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ENGAGE FATHERS IN ECD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USE HEALTH SECTOR AS PORT ENTRY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SCALE UP EFFECTIVE PARENT TRAINING WITH AFFIRMATIVE ACTION TO ENGAGE FATHERS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TEACH BOYS AND GIRLS EARLY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SUPPORT AND RESPECT THE DIVERISTY OF CAREGIVING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4049" y="511153"/>
            <a:ext cx="43670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THE POLICIES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WE NEED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91958" y="6140161"/>
            <a:ext cx="3779185" cy="651933"/>
            <a:chOff x="5191958" y="6140161"/>
            <a:chExt cx="3779185" cy="651933"/>
          </a:xfrm>
        </p:grpSpPr>
        <p:sp>
          <p:nvSpPr>
            <p:cNvPr id="13" name="TextBox 12"/>
            <p:cNvSpPr txBox="1"/>
            <p:nvPr/>
          </p:nvSpPr>
          <p:spPr>
            <a:xfrm>
              <a:off x="5191958" y="6335581"/>
              <a:ext cx="3779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@</a:t>
              </a:r>
              <a:r>
                <a:rPr lang="en-US" dirty="0" err="1" smtClean="0">
                  <a:solidFill>
                    <a:srgbClr val="7F7F7F"/>
                  </a:solidFill>
                  <a:latin typeface="Calibri"/>
                </a:rPr>
                <a:t>MenCareGlobal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#SOWF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6599" y="6140161"/>
              <a:ext cx="651933" cy="651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66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dl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2000"/>
          </a:xfrm>
          <a:prstGeom prst="rect">
            <a:avLst/>
          </a:prstGeom>
        </p:spPr>
      </p:pic>
      <p:pic>
        <p:nvPicPr>
          <p:cNvPr id="3" name="Picture 2" descr="Footer-SOWF-PP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" b="1279"/>
          <a:stretch/>
        </p:blipFill>
        <p:spPr>
          <a:xfrm>
            <a:off x="0" y="5777345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433387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Why a Global Report on </a:t>
            </a:r>
            <a:r>
              <a:rPr lang="en-US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Fathers? </a:t>
            </a: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763" y="1102962"/>
            <a:ext cx="4283098" cy="5942363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cs typeface="Arial"/>
              </a:rPr>
              <a:t>4 out of 5 are or will be biological fathers</a:t>
            </a:r>
          </a:p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cs typeface="Arial"/>
              </a:rPr>
              <a:t>Huge inequalities still remain </a:t>
            </a:r>
            <a:endParaRPr lang="en-US" sz="2400" dirty="0">
              <a:cs typeface="Arial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cs typeface="Arial"/>
              </a:rPr>
              <a:t>UN processes and documents continue to remain pessimistic </a:t>
            </a:r>
            <a:r>
              <a:rPr lang="en-US" sz="2400" dirty="0" smtClean="0">
                <a:cs typeface="Arial"/>
              </a:rPr>
              <a:t>about </a:t>
            </a:r>
            <a:r>
              <a:rPr lang="en-US" sz="2400" dirty="0" smtClean="0">
                <a:cs typeface="Arial"/>
              </a:rPr>
              <a:t>men</a:t>
            </a:r>
          </a:p>
          <a:p>
            <a:pPr>
              <a:buFont typeface="Wingdings" charset="2"/>
              <a:buChar char="§"/>
              <a:defRPr/>
            </a:pPr>
            <a:r>
              <a:rPr lang="en-US" sz="2400" dirty="0" smtClean="0">
                <a:cs typeface="Arial"/>
              </a:rPr>
              <a:t>Involved fatherhood brings benefits for men, women, children and </a:t>
            </a:r>
            <a:r>
              <a:rPr lang="en-US" sz="2400" dirty="0" smtClean="0">
                <a:cs typeface="Arial"/>
              </a:rPr>
              <a:t>societies.</a:t>
            </a:r>
            <a:endParaRPr lang="en-US" sz="2400" dirty="0" smtClean="0">
              <a:cs typeface="Arial"/>
            </a:endParaRPr>
          </a:p>
          <a:p>
            <a:pPr marL="0" indent="0"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marL="0" indent="0">
              <a:defRPr/>
            </a:pPr>
            <a:endParaRPr lang="en-US" sz="2000" b="1" i="1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defRPr/>
            </a:pPr>
            <a:endParaRPr lang="pt-BR" sz="1600" dirty="0">
              <a:latin typeface="Arial"/>
              <a:cs typeface="Arial"/>
            </a:endParaRPr>
          </a:p>
        </p:txBody>
      </p:sp>
      <p:pic>
        <p:nvPicPr>
          <p:cNvPr id="5" name="Picture 4" descr="Screen Shot 2015-05-19 at 4.54.4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/>
          <a:stretch/>
        </p:blipFill>
        <p:spPr>
          <a:xfrm>
            <a:off x="5153674" y="822467"/>
            <a:ext cx="3880854" cy="55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2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63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Let’s Talk about the Inequalities: </a:t>
            </a: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Time Use, Women’s Income 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418" r="-37418"/>
          <a:stretch>
            <a:fillRect/>
          </a:stretch>
        </p:blipFill>
        <p:spPr>
          <a:xfrm>
            <a:off x="-645594" y="1390985"/>
            <a:ext cx="8732750" cy="5057954"/>
          </a:xfrm>
        </p:spPr>
      </p:pic>
    </p:spTree>
    <p:extLst>
      <p:ext uri="{BB962C8B-B14F-4D97-AF65-F5344CB8AC3E}">
        <p14:creationId xmlns:p14="http://schemas.microsoft.com/office/powerpoint/2010/main" val="104499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35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Why 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Are the SDGs So Timid on Unpaid Care Work?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8" y="3444159"/>
            <a:ext cx="5678732" cy="1576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1135"/>
            <a:ext cx="9144000" cy="74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14" y="1164839"/>
            <a:ext cx="4344686" cy="29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b="1" dirty="0" smtClean="0"/>
              <a:t>More Countries Offering Paternity Leave But …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303" r="-36303"/>
          <a:stretch>
            <a:fillRect/>
          </a:stretch>
        </p:blipFill>
        <p:spPr>
          <a:xfrm>
            <a:off x="380068" y="1417638"/>
            <a:ext cx="8306732" cy="5143500"/>
          </a:xfrm>
        </p:spPr>
      </p:pic>
    </p:spTree>
    <p:extLst>
      <p:ext uri="{BB962C8B-B14F-4D97-AF65-F5344CB8AC3E}">
        <p14:creationId xmlns:p14="http://schemas.microsoft.com/office/powerpoint/2010/main" val="70901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463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Only a Third of Countries Globally Support </a:t>
            </a:r>
            <a:r>
              <a:rPr lang="en-US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Equal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Caregiving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8300" r="-38300"/>
          <a:stretch>
            <a:fillRect/>
          </a:stretch>
        </p:blipFill>
        <p:spPr>
          <a:xfrm>
            <a:off x="457200" y="1234264"/>
            <a:ext cx="8097808" cy="5014135"/>
          </a:xfrm>
        </p:spPr>
      </p:pic>
    </p:spTree>
    <p:extLst>
      <p:ext uri="{BB962C8B-B14F-4D97-AF65-F5344CB8AC3E}">
        <p14:creationId xmlns:p14="http://schemas.microsoft.com/office/powerpoint/2010/main" val="186463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1" dirty="0" smtClean="0">
                <a:cs typeface="Impact"/>
              </a:rPr>
              <a:t>Going nowhere fast</a:t>
            </a:r>
            <a:r>
              <a:rPr lang="en-US" sz="3600" b="1" dirty="0" smtClean="0">
                <a:cs typeface="Impact"/>
              </a:rPr>
              <a:t>: Men’s share of </a:t>
            </a:r>
            <a:r>
              <a:rPr lang="en-US" sz="3600" b="1" dirty="0">
                <a:cs typeface="Impact"/>
              </a:rPr>
              <a:t>c</a:t>
            </a:r>
            <a:r>
              <a:rPr lang="en-US" sz="3600" b="1" dirty="0" smtClean="0">
                <a:cs typeface="Impact"/>
              </a:rPr>
              <a:t>ontraceptive use globally</a:t>
            </a:r>
            <a:endParaRPr lang="en-US" sz="3600" b="1" dirty="0">
              <a:cs typeface="Impac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               2005	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2013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526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133692"/>
            <a:ext cx="8229600" cy="1606246"/>
          </a:xfrm>
        </p:spPr>
        <p:txBody>
          <a:bodyPr/>
          <a:lstStyle/>
          <a:p>
            <a:r>
              <a:rPr lang="en-US" b="1" dirty="0" smtClean="0"/>
              <a:t>Can We Change the Norms? </a:t>
            </a:r>
            <a:r>
              <a:rPr lang="en-US" sz="2800" b="1" i="1" dirty="0" smtClean="0"/>
              <a:t>Results from IMAGES Find that Caregiving Generates Caregiving</a:t>
            </a:r>
            <a:endParaRPr lang="en-US" sz="2800" b="1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60489" r="-60489"/>
          <a:stretch>
            <a:fillRect/>
          </a:stretch>
        </p:blipFill>
        <p:spPr>
          <a:xfrm>
            <a:off x="-1336720" y="1472554"/>
            <a:ext cx="10714645" cy="5143500"/>
          </a:xfrm>
        </p:spPr>
      </p:pic>
    </p:spTree>
    <p:extLst>
      <p:ext uri="{BB962C8B-B14F-4D97-AF65-F5344CB8AC3E}">
        <p14:creationId xmlns:p14="http://schemas.microsoft.com/office/powerpoint/2010/main" val="65709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3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ea typeface="ＭＳ Ｐゴシック" charset="0"/>
                <a:cs typeface="Arial" charset="0"/>
              </a:rPr>
              <a:t>Which Men Do the </a:t>
            </a:r>
            <a:r>
              <a:rPr lang="en-US" sz="4000" b="1" u="sng" dirty="0" smtClean="0">
                <a:ea typeface="ＭＳ Ｐゴシック" charset="0"/>
                <a:cs typeface="Arial" charset="0"/>
              </a:rPr>
              <a:t>Caregiving</a:t>
            </a:r>
            <a:r>
              <a:rPr lang="en-US" sz="4000" b="1" dirty="0" smtClean="0">
                <a:ea typeface="ＭＳ Ｐゴシック" charset="0"/>
                <a:cs typeface="Arial" charset="0"/>
              </a:rPr>
              <a:t>? </a:t>
            </a:r>
            <a:r>
              <a:rPr lang="en-US" sz="2800" b="1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800" b="1" dirty="0">
                <a:latin typeface="Arial" charset="0"/>
                <a:ea typeface="ＭＳ Ｐゴシック" charset="0"/>
                <a:cs typeface="Arial" charset="0"/>
              </a:rPr>
            </a:br>
            <a:endParaRPr lang="en-US" sz="20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10" name="Text Placeholder 4"/>
          <p:cNvSpPr>
            <a:spLocks noGrp="1"/>
          </p:cNvSpPr>
          <p:nvPr>
            <p:ph type="body" sz="half" idx="1"/>
          </p:nvPr>
        </p:nvSpPr>
        <p:spPr>
          <a:xfrm>
            <a:off x="250825" y="997763"/>
            <a:ext cx="5329238" cy="5326837"/>
          </a:xfrm>
        </p:spPr>
        <p:txBody>
          <a:bodyPr/>
          <a:lstStyle/>
          <a:p>
            <a:pPr marL="0" indent="0">
              <a:lnSpc>
                <a:spcPct val="110000"/>
              </a:lnSpc>
              <a:defRPr/>
            </a:pPr>
            <a:r>
              <a:rPr lang="en-US" sz="2400" b="1" i="1" dirty="0" smtClean="0">
                <a:cs typeface="Arial" charset="0"/>
              </a:rPr>
              <a:t>Those who:</a:t>
            </a:r>
            <a:endParaRPr lang="en-US" sz="2400" b="1" i="1" dirty="0">
              <a:cs typeface="Arial" charset="0"/>
            </a:endParaRPr>
          </a:p>
          <a:p>
            <a:pPr marL="0" indent="0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400" dirty="0" smtClean="0">
                <a:cs typeface="Arial" charset="0"/>
              </a:rPr>
              <a:t>Cared for </a:t>
            </a:r>
            <a:r>
              <a:rPr lang="en-US" sz="2400" dirty="0">
                <a:cs typeface="Arial" charset="0"/>
              </a:rPr>
              <a:t>younger </a:t>
            </a:r>
            <a:r>
              <a:rPr lang="en-US" sz="2400" dirty="0" smtClean="0">
                <a:cs typeface="Arial" charset="0"/>
              </a:rPr>
              <a:t>siblings as child</a:t>
            </a:r>
          </a:p>
          <a:p>
            <a:pPr marL="0" indent="0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400" b="1" i="1" u="sng" dirty="0" smtClean="0">
                <a:cs typeface="Arial" charset="0"/>
              </a:rPr>
              <a:t>Have father who did care work</a:t>
            </a:r>
            <a:endParaRPr lang="en-US" sz="2400" b="1" i="1" u="sng" dirty="0">
              <a:cs typeface="Arial" charset="0"/>
            </a:endParaRPr>
          </a:p>
          <a:p>
            <a:pPr marL="0" indent="0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400" dirty="0" smtClean="0">
                <a:cs typeface="Arial" charset="0"/>
              </a:rPr>
              <a:t>Were </a:t>
            </a:r>
            <a:r>
              <a:rPr lang="en-US" sz="2400" u="sng" dirty="0" smtClean="0">
                <a:cs typeface="Arial" charset="0"/>
              </a:rPr>
              <a:t>not</a:t>
            </a:r>
            <a:r>
              <a:rPr lang="en-US" sz="2400" dirty="0" smtClean="0">
                <a:cs typeface="Arial" charset="0"/>
              </a:rPr>
              <a:t> exposed to violence</a:t>
            </a:r>
          </a:p>
          <a:p>
            <a:pPr marL="0" indent="0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400" dirty="0" smtClean="0">
                <a:cs typeface="Arial" charset="0"/>
              </a:rPr>
              <a:t>Work fewer hours</a:t>
            </a:r>
            <a:endParaRPr lang="en-US" sz="2400" dirty="0">
              <a:cs typeface="Arial" charset="0"/>
            </a:endParaRPr>
          </a:p>
          <a:p>
            <a:pPr marL="0" indent="0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400" dirty="0" smtClean="0">
                <a:cs typeface="Arial" charset="0"/>
              </a:rPr>
              <a:t>Took </a:t>
            </a:r>
            <a:r>
              <a:rPr lang="en-US" sz="2400" b="1" i="1" u="sng" dirty="0">
                <a:cs typeface="Arial" charset="0"/>
              </a:rPr>
              <a:t>paternity </a:t>
            </a:r>
            <a:r>
              <a:rPr lang="en-US" sz="2400" b="1" i="1" u="sng" dirty="0" smtClean="0">
                <a:cs typeface="Arial" charset="0"/>
              </a:rPr>
              <a:t>leave</a:t>
            </a:r>
            <a:endParaRPr lang="en-US" sz="2400" u="sng" dirty="0">
              <a:cs typeface="Arial" charset="0"/>
            </a:endParaRPr>
          </a:p>
          <a:p>
            <a:pPr marL="0" indent="0">
              <a:lnSpc>
                <a:spcPct val="110000"/>
              </a:lnSpc>
              <a:buFont typeface="Wingdings" charset="0"/>
              <a:buChar char="§"/>
              <a:defRPr/>
            </a:pPr>
            <a:r>
              <a:rPr lang="en-US" sz="2400" b="1" i="1" dirty="0" smtClean="0">
                <a:cs typeface="Arial" charset="0"/>
              </a:rPr>
              <a:t>Have a partner (the child’s </a:t>
            </a:r>
            <a:r>
              <a:rPr lang="en-US" sz="2400" b="1" i="1" dirty="0">
                <a:cs typeface="Arial" charset="0"/>
              </a:rPr>
              <a:t>mother) </a:t>
            </a:r>
            <a:r>
              <a:rPr lang="en-US" sz="2400" b="1" i="1" dirty="0" smtClean="0">
                <a:cs typeface="Arial" charset="0"/>
              </a:rPr>
              <a:t>who also works outside the home</a:t>
            </a:r>
            <a:endParaRPr lang="en-US" sz="2400" b="1" i="1" dirty="0">
              <a:cs typeface="Arial" charset="0"/>
            </a:endParaRPr>
          </a:p>
          <a:p>
            <a:pPr marL="0" indent="0">
              <a:lnSpc>
                <a:spcPct val="110000"/>
              </a:lnSpc>
              <a:defRPr/>
            </a:pP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defRPr/>
            </a:pP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defRPr/>
            </a:pPr>
            <a:endParaRPr lang="en-US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defRPr/>
            </a:pPr>
            <a:endParaRPr lang="en-US" dirty="0">
              <a:latin typeface="Verdana" charset="0"/>
              <a:ea typeface="ＭＳ Ｐゴシック" charset="0"/>
            </a:endParaRP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360" r="-24360"/>
          <a:stretch>
            <a:fillRect/>
          </a:stretch>
        </p:blipFill>
        <p:spPr>
          <a:xfrm>
            <a:off x="4924315" y="1268412"/>
            <a:ext cx="4522595" cy="506852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88286"/>
      </p:ext>
    </p:extLst>
  </p:cSld>
  <p:clrMapOvr>
    <a:masterClrMapping/>
  </p:clrMapOvr>
</p:sld>
</file>

<file path=ppt/theme/theme1.xml><?xml version="1.0" encoding="utf-8"?>
<a:theme xmlns:a="http://schemas.openxmlformats.org/drawingml/2006/main" name="Promundo - 1 line title">
  <a:themeElements>
    <a:clrScheme name="Promundo">
      <a:dk1>
        <a:srgbClr val="404040"/>
      </a:dk1>
      <a:lt1>
        <a:srgbClr val="FFFFFF"/>
      </a:lt1>
      <a:dk2>
        <a:srgbClr val="094E75"/>
      </a:dk2>
      <a:lt2>
        <a:srgbClr val="FFFFFF"/>
      </a:lt2>
      <a:accent1>
        <a:srgbClr val="EB4228"/>
      </a:accent1>
      <a:accent2>
        <a:srgbClr val="F58200"/>
      </a:accent2>
      <a:accent3>
        <a:srgbClr val="488CC2"/>
      </a:accent3>
      <a:accent4>
        <a:srgbClr val="DADADA"/>
      </a:accent4>
      <a:accent5>
        <a:srgbClr val="AAADB0"/>
      </a:accent5>
      <a:accent6>
        <a:srgbClr val="00AEEF"/>
      </a:accent6>
      <a:hlink>
        <a:srgbClr val="094E75"/>
      </a:hlink>
      <a:folHlink>
        <a:srgbClr val="FFFFFF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0"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356D84"/>
        </a:dk2>
        <a:lt2>
          <a:srgbClr val="FFFFFF"/>
        </a:lt2>
        <a:accent1>
          <a:srgbClr val="013144"/>
        </a:accent1>
        <a:accent2>
          <a:srgbClr val="FFF200"/>
        </a:accent2>
        <a:accent3>
          <a:srgbClr val="AEBAC2"/>
        </a:accent3>
        <a:accent4>
          <a:srgbClr val="DADADA"/>
        </a:accent4>
        <a:accent5>
          <a:srgbClr val="AAADB0"/>
        </a:accent5>
        <a:accent6>
          <a:srgbClr val="E7DB00"/>
        </a:accent6>
        <a:hlink>
          <a:srgbClr val="6791A3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486</Words>
  <Application>Microsoft Macintosh PowerPoint</Application>
  <PresentationFormat>On-screen Show (4:3)</PresentationFormat>
  <Paragraphs>73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Promundo - 1 line title</vt:lpstr>
      <vt:lpstr>Office Theme</vt:lpstr>
      <vt:lpstr>The Revolution in Care Work: Where Fathers Are and Where We Can Help them Be …</vt:lpstr>
      <vt:lpstr>Why a Global Report on Fathers? </vt:lpstr>
      <vt:lpstr>Let’s Talk about the Inequalities: Time Use, Women’s Income </vt:lpstr>
      <vt:lpstr>Why Are the SDGs So Timid on Unpaid Care Work?</vt:lpstr>
      <vt:lpstr>More Countries Offering Paternity Leave But …</vt:lpstr>
      <vt:lpstr>Only a Third of Countries Globally Support Equal Caregiving</vt:lpstr>
      <vt:lpstr>Going nowhere fast: Men’s share of contraceptive use globally</vt:lpstr>
      <vt:lpstr>Can We Change the Norms? Results from IMAGES Find that Caregiving Generates Caregiving</vt:lpstr>
      <vt:lpstr>Which Men Do the Caregiving?  </vt:lpstr>
      <vt:lpstr>“Men Who Care” Study  Life history interviews 83 men in 5 countries (selected for their primary caregiving roles and professional caregiving roles) – Promundo and ICRW</vt:lpstr>
      <vt:lpstr>Mind the Gap</vt:lpstr>
      <vt:lpstr>Key Entry Point in Global South: The Health Sector</vt:lpstr>
      <vt:lpstr>Randomized Control Trial in Rwanda: More than 1,700 fathers and their partners participated in father training:  IPV and VAC decreased by half; men’s caregiving increased. (Source: Promundo) </vt:lpstr>
      <vt:lpstr>Brazil: 14% of men reached in pre-natal visit are going for follow-up visit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Strategic Areas to Engage Men in Empowering Women and Girls</dc:title>
  <dc:creator>Gary Barker</dc:creator>
  <cp:lastModifiedBy>Gary Barker</cp:lastModifiedBy>
  <cp:revision>30</cp:revision>
  <dcterms:created xsi:type="dcterms:W3CDTF">2015-04-28T19:20:04Z</dcterms:created>
  <dcterms:modified xsi:type="dcterms:W3CDTF">2016-10-05T15:22:31Z</dcterms:modified>
</cp:coreProperties>
</file>